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7" r:id="rId5"/>
    <p:sldId id="268" r:id="rId6"/>
    <p:sldId id="269" r:id="rId7"/>
    <p:sldId id="270" r:id="rId8"/>
    <p:sldId id="271" r:id="rId9"/>
    <p:sldId id="272" r:id="rId10"/>
    <p:sldId id="273" r:id="rId11"/>
    <p:sldId id="263" r:id="rId12"/>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59"/>
    <p:restoredTop sz="94694"/>
  </p:normalViewPr>
  <p:slideViewPr>
    <p:cSldViewPr snapToGrid="0" snapToObjects="1">
      <p:cViewPr varScale="1">
        <p:scale>
          <a:sx n="117" d="100"/>
          <a:sy n="117" d="100"/>
        </p:scale>
        <p:origin x="176" y="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haracterizing Semiconductor Wafers with Multiple Spectroscopies">
            <a:extLst>
              <a:ext uri="{FF2B5EF4-FFF2-40B4-BE49-F238E27FC236}">
                <a16:creationId xmlns:a16="http://schemas.microsoft.com/office/drawing/2014/main" id="{64F60D04-2D93-2DB7-6107-A3667DE50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36" y="3602974"/>
            <a:ext cx="4504302" cy="25359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Understanding Acceptable Cycle Times in Semiconductor Fabs">
            <a:extLst>
              <a:ext uri="{FF2B5EF4-FFF2-40B4-BE49-F238E27FC236}">
                <a16:creationId xmlns:a16="http://schemas.microsoft.com/office/drawing/2014/main" id="{FA203E85-8A38-5CD3-4528-82094ABF4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605" y="3641350"/>
            <a:ext cx="4016233" cy="25359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p:cNvSpPr/>
          <p:nvPr/>
        </p:nvSpPr>
        <p:spPr>
          <a:xfrm>
            <a:off x="0" y="0"/>
            <a:ext cx="12188952" cy="822960"/>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p:cNvSpPr/>
          <p:nvPr/>
        </p:nvSpPr>
        <p:spPr>
          <a:xfrm>
            <a:off x="0" y="6748272"/>
            <a:ext cx="12188952" cy="109728"/>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TextBox 5"/>
          <p:cNvSpPr txBox="1"/>
          <p:nvPr/>
        </p:nvSpPr>
        <p:spPr>
          <a:xfrm>
            <a:off x="1809969" y="939153"/>
            <a:ext cx="8568884" cy="2092881"/>
          </a:xfrm>
          <a:prstGeom prst="rect">
            <a:avLst/>
          </a:prstGeom>
          <a:noFill/>
        </p:spPr>
        <p:txBody>
          <a:bodyPr wrap="none">
            <a:spAutoFit/>
          </a:bodyPr>
          <a:lstStyle/>
          <a:p>
            <a:pPr algn="ctr"/>
            <a:r>
              <a:rPr lang="en-CA" sz="5400" b="1" dirty="0">
                <a:solidFill>
                  <a:srgbClr val="212121"/>
                </a:solidFill>
                <a:latin typeface="Arial"/>
              </a:rPr>
              <a:t>Semiconductor Wafer</a:t>
            </a:r>
          </a:p>
          <a:p>
            <a:pPr algn="ctr"/>
            <a:r>
              <a:rPr sz="5400" b="1" dirty="0">
                <a:solidFill>
                  <a:srgbClr val="212121"/>
                </a:solidFill>
                <a:latin typeface="Arial"/>
              </a:rPr>
              <a:t>Yield Prediction</a:t>
            </a:r>
          </a:p>
          <a:p>
            <a:pPr algn="ctr">
              <a:defRPr sz="2200">
                <a:solidFill>
                  <a:srgbClr val="787878"/>
                </a:solidFill>
                <a:latin typeface="Arial"/>
              </a:defRPr>
            </a:pPr>
            <a:r>
              <a:rPr dirty="0"/>
              <a:t>Leakage‑Safe</a:t>
            </a:r>
            <a:r>
              <a:rPr lang="en-CA" dirty="0"/>
              <a:t> •</a:t>
            </a:r>
            <a:r>
              <a:rPr dirty="0"/>
              <a:t> Cost‑Aware ML</a:t>
            </a:r>
            <a:r>
              <a:rPr lang="en-CA" dirty="0"/>
              <a:t> </a:t>
            </a:r>
            <a:r>
              <a:rPr dirty="0"/>
              <a:t>• Chrono Split • Calibration • SHAP</a:t>
            </a:r>
          </a:p>
        </p:txBody>
      </p:sp>
      <p:sp>
        <p:nvSpPr>
          <p:cNvPr id="7" name="TextBox 6"/>
          <p:cNvSpPr txBox="1"/>
          <p:nvPr/>
        </p:nvSpPr>
        <p:spPr>
          <a:xfrm>
            <a:off x="5148478" y="3148227"/>
            <a:ext cx="1891865" cy="338554"/>
          </a:xfrm>
          <a:prstGeom prst="rect">
            <a:avLst/>
          </a:prstGeom>
          <a:noFill/>
        </p:spPr>
        <p:txBody>
          <a:bodyPr wrap="none">
            <a:spAutoFit/>
          </a:bodyPr>
          <a:lstStyle/>
          <a:p>
            <a:pPr>
              <a:defRPr sz="1600">
                <a:solidFill>
                  <a:srgbClr val="212121"/>
                </a:solidFill>
                <a:latin typeface="Arial"/>
              </a:defRPr>
            </a:pPr>
            <a:r>
              <a:rPr lang="en-CA" i="1" dirty="0"/>
              <a:t>by</a:t>
            </a:r>
            <a:r>
              <a:rPr lang="en-CA" dirty="0"/>
              <a:t> </a:t>
            </a:r>
            <a:r>
              <a:rPr dirty="0"/>
              <a:t>Himanshu Sain</a:t>
            </a:r>
            <a:r>
              <a:rPr lang="en-CA" dirty="0"/>
              <a:t>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2C0A0-F341-3BDF-9D08-C0C30887BCC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8D76034-1E22-9EF9-5B18-98CAAB2176EB}"/>
              </a:ext>
            </a:extLst>
          </p:cNvPr>
          <p:cNvSpPr/>
          <p:nvPr/>
        </p:nvSpPr>
        <p:spPr>
          <a:xfrm>
            <a:off x="0" y="0"/>
            <a:ext cx="12188952" cy="822960"/>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F9F87112-0467-70B8-8B07-2035B1E8EA4C}"/>
              </a:ext>
            </a:extLst>
          </p:cNvPr>
          <p:cNvSpPr/>
          <p:nvPr/>
        </p:nvSpPr>
        <p:spPr>
          <a:xfrm>
            <a:off x="0" y="6748272"/>
            <a:ext cx="12188952" cy="109728"/>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DF90B982-B439-2DAC-F5D7-89C1156D28A0}"/>
              </a:ext>
            </a:extLst>
          </p:cNvPr>
          <p:cNvSpPr txBox="1"/>
          <p:nvPr/>
        </p:nvSpPr>
        <p:spPr>
          <a:xfrm>
            <a:off x="548640" y="164592"/>
            <a:ext cx="5391219" cy="646331"/>
          </a:xfrm>
          <a:prstGeom prst="rect">
            <a:avLst/>
          </a:prstGeom>
          <a:noFill/>
        </p:spPr>
        <p:txBody>
          <a:bodyPr wrap="none">
            <a:spAutoFit/>
          </a:bodyPr>
          <a:lstStyle/>
          <a:p>
            <a:r>
              <a:rPr lang="en-CA" sz="3600" b="1" dirty="0">
                <a:solidFill>
                  <a:srgbClr val="FFFFFF"/>
                </a:solidFill>
                <a:latin typeface="Arial"/>
              </a:rPr>
              <a:t>Interpretability — SHAP</a:t>
            </a:r>
          </a:p>
        </p:txBody>
      </p:sp>
      <p:sp>
        <p:nvSpPr>
          <p:cNvPr id="5" name="TextBox 4">
            <a:extLst>
              <a:ext uri="{FF2B5EF4-FFF2-40B4-BE49-F238E27FC236}">
                <a16:creationId xmlns:a16="http://schemas.microsoft.com/office/drawing/2014/main" id="{F445B18F-27D6-F426-0148-9C1A3D8CDB07}"/>
              </a:ext>
            </a:extLst>
          </p:cNvPr>
          <p:cNvSpPr txBox="1"/>
          <p:nvPr/>
        </p:nvSpPr>
        <p:spPr>
          <a:xfrm>
            <a:off x="548640" y="1097280"/>
            <a:ext cx="2601994" cy="523220"/>
          </a:xfrm>
          <a:prstGeom prst="rect">
            <a:avLst/>
          </a:prstGeom>
          <a:noFill/>
        </p:spPr>
        <p:txBody>
          <a:bodyPr wrap="none">
            <a:spAutoFit/>
          </a:bodyPr>
          <a:lstStyle/>
          <a:p>
            <a:r>
              <a:rPr lang="en-CA" sz="2800" b="1" dirty="0">
                <a:solidFill>
                  <a:srgbClr val="212121"/>
                </a:solidFill>
                <a:latin typeface="Arial"/>
              </a:rPr>
              <a:t>Stable signals</a:t>
            </a:r>
          </a:p>
        </p:txBody>
      </p:sp>
      <p:sp>
        <p:nvSpPr>
          <p:cNvPr id="6" name="TextBox 5">
            <a:extLst>
              <a:ext uri="{FF2B5EF4-FFF2-40B4-BE49-F238E27FC236}">
                <a16:creationId xmlns:a16="http://schemas.microsoft.com/office/drawing/2014/main" id="{46A52EC9-8DEB-1E53-06A3-FB40DFD16E5B}"/>
              </a:ext>
            </a:extLst>
          </p:cNvPr>
          <p:cNvSpPr txBox="1"/>
          <p:nvPr/>
        </p:nvSpPr>
        <p:spPr>
          <a:xfrm>
            <a:off x="548640" y="1737360"/>
            <a:ext cx="5669280" cy="1477328"/>
          </a:xfrm>
          <a:prstGeom prst="rect">
            <a:avLst/>
          </a:prstGeom>
          <a:noFill/>
        </p:spPr>
        <p:txBody>
          <a:bodyPr wrap="square" tIns="0" bIns="0">
            <a:spAutoFit/>
          </a:bodyPr>
          <a:lstStyle/>
          <a:p>
            <a:pPr marL="342900" indent="-342900" algn="just">
              <a:buFont typeface="Arial" panose="020B0604020202020204" pitchFamily="34" charset="0"/>
              <a:buChar char="•"/>
              <a:defRPr sz="2000">
                <a:solidFill>
                  <a:srgbClr val="212121"/>
                </a:solidFill>
                <a:latin typeface="Arial"/>
              </a:defRPr>
            </a:pPr>
            <a:r>
              <a:rPr lang="en-CA" sz="1600" dirty="0" err="1"/>
              <a:t>TreeSHAP</a:t>
            </a:r>
            <a:r>
              <a:rPr lang="en-CA" sz="1600" dirty="0"/>
              <a:t> on RF/XGB; consensus top sensors: f033, f059, f175, f333, f460.</a:t>
            </a:r>
          </a:p>
          <a:p>
            <a:pPr marL="342900" indent="-342900" algn="just">
              <a:buFont typeface="Arial" panose="020B0604020202020204" pitchFamily="34" charset="0"/>
              <a:buChar char="•"/>
              <a:defRPr sz="2000">
                <a:solidFill>
                  <a:srgbClr val="212121"/>
                </a:solidFill>
                <a:latin typeface="Arial"/>
              </a:defRPr>
            </a:pPr>
            <a:r>
              <a:rPr lang="en-CA" sz="1600" dirty="0"/>
              <a:t>High f059 pushes toward Fail; LR shows f059_missing as risk.</a:t>
            </a:r>
          </a:p>
          <a:p>
            <a:pPr marL="342900" indent="-342900" algn="just">
              <a:buFont typeface="Arial" panose="020B0604020202020204" pitchFamily="34" charset="0"/>
              <a:buChar char="•"/>
              <a:defRPr sz="2000">
                <a:solidFill>
                  <a:srgbClr val="212121"/>
                </a:solidFill>
                <a:latin typeface="Arial"/>
              </a:defRPr>
            </a:pPr>
            <a:r>
              <a:rPr lang="en-CA" sz="1600" dirty="0"/>
              <a:t>Combine global bars, </a:t>
            </a:r>
            <a:r>
              <a:rPr lang="en-CA" sz="1600" dirty="0" err="1"/>
              <a:t>beeswarms</a:t>
            </a:r>
            <a:r>
              <a:rPr lang="en-CA" sz="1600" dirty="0"/>
              <a:t>, and dependence for monitoring.</a:t>
            </a:r>
            <a:endParaRPr lang="en-CA" sz="1600" b="0" dirty="0"/>
          </a:p>
        </p:txBody>
      </p:sp>
      <p:pic>
        <p:nvPicPr>
          <p:cNvPr id="9" name="Picture 8" descr="A blue and white bar graph&#10;&#10;AI-generated content may be incorrect.">
            <a:extLst>
              <a:ext uri="{FF2B5EF4-FFF2-40B4-BE49-F238E27FC236}">
                <a16:creationId xmlns:a16="http://schemas.microsoft.com/office/drawing/2014/main" id="{3A22FB4E-295C-1AD3-BEE4-48F2F00BD8F1}"/>
              </a:ext>
            </a:extLst>
          </p:cNvPr>
          <p:cNvPicPr>
            <a:picLocks noChangeAspect="1"/>
          </p:cNvPicPr>
          <p:nvPr/>
        </p:nvPicPr>
        <p:blipFill>
          <a:blip r:embed="rId2"/>
          <a:stretch>
            <a:fillRect/>
          </a:stretch>
        </p:blipFill>
        <p:spPr>
          <a:xfrm>
            <a:off x="6547104" y="1097281"/>
            <a:ext cx="2394833" cy="2857664"/>
          </a:xfrm>
          <a:prstGeom prst="rect">
            <a:avLst/>
          </a:prstGeom>
          <a:ln>
            <a:solidFill>
              <a:schemeClr val="tx1"/>
            </a:solidFill>
          </a:ln>
        </p:spPr>
      </p:pic>
      <p:pic>
        <p:nvPicPr>
          <p:cNvPr id="12" name="Picture 11" descr="A screen shot of a graph&#10;&#10;AI-generated content may be incorrect.">
            <a:extLst>
              <a:ext uri="{FF2B5EF4-FFF2-40B4-BE49-F238E27FC236}">
                <a16:creationId xmlns:a16="http://schemas.microsoft.com/office/drawing/2014/main" id="{0A8EF530-A74C-F755-1D05-37F52C52CF06}"/>
              </a:ext>
            </a:extLst>
          </p:cNvPr>
          <p:cNvPicPr>
            <a:picLocks noChangeAspect="1"/>
          </p:cNvPicPr>
          <p:nvPr/>
        </p:nvPicPr>
        <p:blipFill>
          <a:blip r:embed="rId3"/>
          <a:stretch>
            <a:fillRect/>
          </a:stretch>
        </p:blipFill>
        <p:spPr>
          <a:xfrm>
            <a:off x="9069953" y="1097280"/>
            <a:ext cx="2280492" cy="2874103"/>
          </a:xfrm>
          <a:prstGeom prst="rect">
            <a:avLst/>
          </a:prstGeom>
          <a:ln>
            <a:solidFill>
              <a:schemeClr val="tx1"/>
            </a:solidFill>
          </a:ln>
        </p:spPr>
      </p:pic>
      <p:sp>
        <p:nvSpPr>
          <p:cNvPr id="14" name="TextBox 13">
            <a:extLst>
              <a:ext uri="{FF2B5EF4-FFF2-40B4-BE49-F238E27FC236}">
                <a16:creationId xmlns:a16="http://schemas.microsoft.com/office/drawing/2014/main" id="{3F8B5358-DA9F-461E-BDFD-7EC153529C41}"/>
              </a:ext>
            </a:extLst>
          </p:cNvPr>
          <p:cNvSpPr txBox="1"/>
          <p:nvPr/>
        </p:nvSpPr>
        <p:spPr>
          <a:xfrm>
            <a:off x="8407013" y="1358890"/>
            <a:ext cx="46634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RF</a:t>
            </a:r>
          </a:p>
        </p:txBody>
      </p:sp>
      <p:pic>
        <p:nvPicPr>
          <p:cNvPr id="17" name="Picture 16" descr="A blue and white bar graph&#10;&#10;AI-generated content may be incorrect.">
            <a:extLst>
              <a:ext uri="{FF2B5EF4-FFF2-40B4-BE49-F238E27FC236}">
                <a16:creationId xmlns:a16="http://schemas.microsoft.com/office/drawing/2014/main" id="{610078A0-C656-3AC3-9F24-EEC2CA7A86C2}"/>
              </a:ext>
            </a:extLst>
          </p:cNvPr>
          <p:cNvPicPr>
            <a:picLocks noChangeAspect="1"/>
          </p:cNvPicPr>
          <p:nvPr/>
        </p:nvPicPr>
        <p:blipFill>
          <a:blip r:embed="rId4"/>
          <a:stretch>
            <a:fillRect/>
          </a:stretch>
        </p:blipFill>
        <p:spPr>
          <a:xfrm>
            <a:off x="718103" y="3309568"/>
            <a:ext cx="2432531" cy="2902648"/>
          </a:xfrm>
          <a:prstGeom prst="rect">
            <a:avLst/>
          </a:prstGeom>
          <a:ln>
            <a:solidFill>
              <a:schemeClr val="tx1"/>
            </a:solidFill>
          </a:ln>
        </p:spPr>
      </p:pic>
      <p:pic>
        <p:nvPicPr>
          <p:cNvPr id="19" name="Picture 18" descr="A screen shot of a graph&#10;&#10;AI-generated content may be incorrect.">
            <a:extLst>
              <a:ext uri="{FF2B5EF4-FFF2-40B4-BE49-F238E27FC236}">
                <a16:creationId xmlns:a16="http://schemas.microsoft.com/office/drawing/2014/main" id="{E853A55D-EA69-0AE0-5066-4A668FEAE327}"/>
              </a:ext>
            </a:extLst>
          </p:cNvPr>
          <p:cNvPicPr>
            <a:picLocks noChangeAspect="1"/>
          </p:cNvPicPr>
          <p:nvPr/>
        </p:nvPicPr>
        <p:blipFill>
          <a:blip r:embed="rId5"/>
          <a:stretch>
            <a:fillRect/>
          </a:stretch>
        </p:blipFill>
        <p:spPr>
          <a:xfrm>
            <a:off x="3244249" y="3309568"/>
            <a:ext cx="2303142" cy="2902648"/>
          </a:xfrm>
          <a:prstGeom prst="rect">
            <a:avLst/>
          </a:prstGeom>
          <a:ln>
            <a:solidFill>
              <a:schemeClr val="tx1"/>
            </a:solidFill>
          </a:ln>
        </p:spPr>
      </p:pic>
      <p:sp>
        <p:nvSpPr>
          <p:cNvPr id="20" name="TextBox 19">
            <a:extLst>
              <a:ext uri="{FF2B5EF4-FFF2-40B4-BE49-F238E27FC236}">
                <a16:creationId xmlns:a16="http://schemas.microsoft.com/office/drawing/2014/main" id="{BE5CD2DA-6572-638B-60FA-000A0F883162}"/>
              </a:ext>
            </a:extLst>
          </p:cNvPr>
          <p:cNvSpPr txBox="1"/>
          <p:nvPr/>
        </p:nvSpPr>
        <p:spPr>
          <a:xfrm>
            <a:off x="2580414" y="3514195"/>
            <a:ext cx="61702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XGB</a:t>
            </a:r>
          </a:p>
        </p:txBody>
      </p:sp>
      <p:sp>
        <p:nvSpPr>
          <p:cNvPr id="21" name="TextBox 20">
            <a:extLst>
              <a:ext uri="{FF2B5EF4-FFF2-40B4-BE49-F238E27FC236}">
                <a16:creationId xmlns:a16="http://schemas.microsoft.com/office/drawing/2014/main" id="{5939778E-7113-FCBF-46B0-58D3185F6471}"/>
              </a:ext>
            </a:extLst>
          </p:cNvPr>
          <p:cNvSpPr txBox="1"/>
          <p:nvPr/>
        </p:nvSpPr>
        <p:spPr>
          <a:xfrm>
            <a:off x="4243809" y="6471273"/>
            <a:ext cx="3701206" cy="276999"/>
          </a:xfrm>
          <a:prstGeom prst="rect">
            <a:avLst/>
          </a:prstGeom>
          <a:noFill/>
        </p:spPr>
        <p:txBody>
          <a:bodyPr wrap="none">
            <a:spAutoFit/>
          </a:bodyPr>
          <a:lstStyle/>
          <a:p>
            <a:pPr algn="ctr">
              <a:defRPr sz="1200">
                <a:solidFill>
                  <a:srgbClr val="787878"/>
                </a:solidFill>
                <a:latin typeface="Arial"/>
              </a:defRPr>
            </a:pPr>
            <a:r>
              <a:rPr lang="en-CA" dirty="0"/>
              <a:t>@Himanshu Saini • McMaster Alum • Data Scientist</a:t>
            </a:r>
          </a:p>
        </p:txBody>
      </p:sp>
    </p:spTree>
    <p:extLst>
      <p:ext uri="{BB962C8B-B14F-4D97-AF65-F5344CB8AC3E}">
        <p14:creationId xmlns:p14="http://schemas.microsoft.com/office/powerpoint/2010/main" val="386285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88952" cy="822960"/>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p:cNvSpPr/>
          <p:nvPr/>
        </p:nvSpPr>
        <p:spPr>
          <a:xfrm>
            <a:off x="0" y="6748272"/>
            <a:ext cx="12188952" cy="109728"/>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48640" y="164592"/>
            <a:ext cx="2698175" cy="646331"/>
          </a:xfrm>
          <a:prstGeom prst="rect">
            <a:avLst/>
          </a:prstGeom>
          <a:noFill/>
        </p:spPr>
        <p:txBody>
          <a:bodyPr wrap="none">
            <a:spAutoFit/>
          </a:bodyPr>
          <a:lstStyle/>
          <a:p>
            <a:r>
              <a:rPr lang="en-CA" sz="3600" b="1" dirty="0">
                <a:solidFill>
                  <a:srgbClr val="FFFFFF"/>
                </a:solidFill>
                <a:latin typeface="Arial"/>
              </a:rPr>
              <a:t>Conclusion</a:t>
            </a:r>
            <a:endParaRPr sz="3600" b="1" dirty="0">
              <a:solidFill>
                <a:srgbClr val="FFFFFF"/>
              </a:solidFill>
              <a:latin typeface="Arial"/>
            </a:endParaRPr>
          </a:p>
        </p:txBody>
      </p:sp>
      <p:sp>
        <p:nvSpPr>
          <p:cNvPr id="6" name="TextBox 5"/>
          <p:cNvSpPr txBox="1"/>
          <p:nvPr/>
        </p:nvSpPr>
        <p:spPr>
          <a:xfrm>
            <a:off x="548640" y="1565060"/>
            <a:ext cx="11311128" cy="1231106"/>
          </a:xfrm>
          <a:prstGeom prst="rect">
            <a:avLst/>
          </a:prstGeom>
          <a:noFill/>
        </p:spPr>
        <p:txBody>
          <a:bodyPr wrap="square" tIns="0" bIns="0">
            <a:spAutoFit/>
          </a:bodyPr>
          <a:lstStyle/>
          <a:p>
            <a:pPr marL="342900" indent="-342900" algn="just">
              <a:buFont typeface="Arial" panose="020B0604020202020204" pitchFamily="34" charset="0"/>
              <a:buChar char="•"/>
              <a:defRPr sz="2000">
                <a:solidFill>
                  <a:srgbClr val="212121"/>
                </a:solidFill>
                <a:latin typeface="Arial"/>
              </a:defRPr>
            </a:pPr>
            <a:r>
              <a:rPr lang="en-CA" sz="1600" dirty="0"/>
              <a:t>Leakage-safe pipeline across EDA → ETL → chrono split.</a:t>
            </a:r>
          </a:p>
          <a:p>
            <a:pPr marL="342900" indent="-342900" algn="just">
              <a:buFont typeface="Arial" panose="020B0604020202020204" pitchFamily="34" charset="0"/>
              <a:buChar char="•"/>
              <a:defRPr sz="2000">
                <a:solidFill>
                  <a:srgbClr val="212121"/>
                </a:solidFill>
                <a:latin typeface="Arial"/>
              </a:defRPr>
            </a:pPr>
            <a:r>
              <a:rPr lang="en-CA" sz="1600" dirty="0"/>
              <a:t>PR-AUC as primary metric under 6.6% prevalence</a:t>
            </a:r>
          </a:p>
          <a:p>
            <a:pPr marL="342900" indent="-342900" algn="just">
              <a:buFont typeface="Arial" panose="020B0604020202020204" pitchFamily="34" charset="0"/>
              <a:buChar char="•"/>
              <a:defRPr sz="2000">
                <a:solidFill>
                  <a:srgbClr val="212121"/>
                </a:solidFill>
                <a:latin typeface="Arial"/>
              </a:defRPr>
            </a:pPr>
            <a:r>
              <a:rPr lang="en-CA" sz="1600" dirty="0"/>
              <a:t>Model choice depends on FN:FP; LR ≤18:1, RF ≥19:1</a:t>
            </a:r>
          </a:p>
          <a:p>
            <a:pPr marL="342900" indent="-342900" algn="just">
              <a:buFont typeface="Arial" panose="020B0604020202020204" pitchFamily="34" charset="0"/>
              <a:buChar char="•"/>
              <a:defRPr sz="2000">
                <a:solidFill>
                  <a:srgbClr val="212121"/>
                </a:solidFill>
                <a:latin typeface="Arial"/>
              </a:defRPr>
            </a:pPr>
            <a:r>
              <a:rPr lang="en-CA" sz="1600" dirty="0"/>
              <a:t>SHAP isolates stable sensor drivers (f033, f059, f460, …)</a:t>
            </a:r>
          </a:p>
          <a:p>
            <a:pPr marL="342900" indent="-342900" algn="just">
              <a:buFont typeface="Arial" panose="020B0604020202020204" pitchFamily="34" charset="0"/>
              <a:buChar char="•"/>
              <a:defRPr sz="2000">
                <a:solidFill>
                  <a:srgbClr val="212121"/>
                </a:solidFill>
                <a:latin typeface="Arial"/>
              </a:defRPr>
            </a:pPr>
            <a:r>
              <a:rPr lang="en-CA" sz="1600" dirty="0"/>
              <a:t>Calibrated probabilities enable actionable thresholds</a:t>
            </a:r>
          </a:p>
        </p:txBody>
      </p:sp>
      <p:sp>
        <p:nvSpPr>
          <p:cNvPr id="12" name="TextBox 11">
            <a:extLst>
              <a:ext uri="{FF2B5EF4-FFF2-40B4-BE49-F238E27FC236}">
                <a16:creationId xmlns:a16="http://schemas.microsoft.com/office/drawing/2014/main" id="{3841652C-9B80-1B9F-FB5B-8D81DC44066A}"/>
              </a:ext>
            </a:extLst>
          </p:cNvPr>
          <p:cNvSpPr txBox="1"/>
          <p:nvPr/>
        </p:nvSpPr>
        <p:spPr>
          <a:xfrm>
            <a:off x="571370" y="3978291"/>
            <a:ext cx="11164824" cy="338554"/>
          </a:xfrm>
          <a:prstGeom prst="rect">
            <a:avLst/>
          </a:prstGeom>
          <a:noFill/>
        </p:spPr>
        <p:txBody>
          <a:bodyPr wrap="square">
            <a:spAutoFit/>
          </a:bodyPr>
          <a:lstStyle/>
          <a:p>
            <a:pPr>
              <a:defRPr sz="2000">
                <a:solidFill>
                  <a:srgbClr val="212121"/>
                </a:solidFill>
                <a:latin typeface="Arial"/>
              </a:defRPr>
            </a:pPr>
            <a:r>
              <a:rPr sz="1600" b="1" dirty="0"/>
              <a:t>GitHub:</a:t>
            </a:r>
            <a:r>
              <a:rPr sz="1600" dirty="0"/>
              <a:t> </a:t>
            </a:r>
            <a:r>
              <a:rPr lang="en-CA" sz="1600" dirty="0"/>
              <a:t>https://</a:t>
            </a:r>
            <a:r>
              <a:rPr lang="en-CA" sz="1600" dirty="0" err="1"/>
              <a:t>github.com</a:t>
            </a:r>
            <a:r>
              <a:rPr lang="en-CA" sz="1600" dirty="0"/>
              <a:t>/himanshusaini11/</a:t>
            </a:r>
            <a:r>
              <a:rPr lang="en-CA" sz="1600" dirty="0" err="1"/>
              <a:t>DataScience</a:t>
            </a:r>
            <a:r>
              <a:rPr lang="en-CA" sz="1600" dirty="0"/>
              <a:t>/tree/master/Project3-SECOMSemiconductorYieldPrediction</a:t>
            </a:r>
          </a:p>
        </p:txBody>
      </p:sp>
      <p:sp>
        <p:nvSpPr>
          <p:cNvPr id="14" name="TextBox 13">
            <a:extLst>
              <a:ext uri="{FF2B5EF4-FFF2-40B4-BE49-F238E27FC236}">
                <a16:creationId xmlns:a16="http://schemas.microsoft.com/office/drawing/2014/main" id="{974EA19D-5807-A9B0-C2B8-1D7BC9FC2119}"/>
              </a:ext>
            </a:extLst>
          </p:cNvPr>
          <p:cNvSpPr txBox="1"/>
          <p:nvPr/>
        </p:nvSpPr>
        <p:spPr>
          <a:xfrm>
            <a:off x="4243809" y="6471273"/>
            <a:ext cx="3701206" cy="276999"/>
          </a:xfrm>
          <a:prstGeom prst="rect">
            <a:avLst/>
          </a:prstGeom>
          <a:noFill/>
        </p:spPr>
        <p:txBody>
          <a:bodyPr wrap="none">
            <a:spAutoFit/>
          </a:bodyPr>
          <a:lstStyle/>
          <a:p>
            <a:pPr algn="ctr">
              <a:defRPr sz="1200">
                <a:solidFill>
                  <a:srgbClr val="787878"/>
                </a:solidFill>
                <a:latin typeface="Arial"/>
              </a:defRPr>
            </a:pPr>
            <a:r>
              <a:rPr lang="en-CA" dirty="0"/>
              <a:t>@Himanshu Saini • McMaster Alum • Data Scientist</a:t>
            </a:r>
          </a:p>
        </p:txBody>
      </p:sp>
      <p:sp>
        <p:nvSpPr>
          <p:cNvPr id="15" name="TextBox 14">
            <a:extLst>
              <a:ext uri="{FF2B5EF4-FFF2-40B4-BE49-F238E27FC236}">
                <a16:creationId xmlns:a16="http://schemas.microsoft.com/office/drawing/2014/main" id="{7D5CFD54-C692-926F-F278-F992A7189925}"/>
              </a:ext>
            </a:extLst>
          </p:cNvPr>
          <p:cNvSpPr txBox="1"/>
          <p:nvPr/>
        </p:nvSpPr>
        <p:spPr>
          <a:xfrm>
            <a:off x="5456650" y="5440225"/>
            <a:ext cx="1275524"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88952" cy="822960"/>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p:cNvSpPr/>
          <p:nvPr/>
        </p:nvSpPr>
        <p:spPr>
          <a:xfrm>
            <a:off x="0" y="6748272"/>
            <a:ext cx="12188952" cy="109728"/>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48640" y="164592"/>
            <a:ext cx="1774845" cy="646331"/>
          </a:xfrm>
          <a:prstGeom prst="rect">
            <a:avLst/>
          </a:prstGeom>
          <a:noFill/>
        </p:spPr>
        <p:txBody>
          <a:bodyPr wrap="none">
            <a:spAutoFit/>
          </a:bodyPr>
          <a:lstStyle/>
          <a:p>
            <a:r>
              <a:rPr lang="en-CA" sz="3600" b="1" dirty="0">
                <a:solidFill>
                  <a:srgbClr val="FFFFFF"/>
                </a:solidFill>
                <a:latin typeface="Arial"/>
              </a:rPr>
              <a:t>Outline</a:t>
            </a:r>
            <a:endParaRPr sz="3600" b="1" dirty="0">
              <a:solidFill>
                <a:srgbClr val="FFFFFF"/>
              </a:solidFill>
              <a:latin typeface="Arial"/>
            </a:endParaRPr>
          </a:p>
        </p:txBody>
      </p:sp>
      <p:sp>
        <p:nvSpPr>
          <p:cNvPr id="5" name="TextBox 4"/>
          <p:cNvSpPr txBox="1"/>
          <p:nvPr/>
        </p:nvSpPr>
        <p:spPr>
          <a:xfrm>
            <a:off x="548640" y="1097280"/>
            <a:ext cx="3645678" cy="2246769"/>
          </a:xfrm>
          <a:prstGeom prst="rect">
            <a:avLst/>
          </a:prstGeom>
          <a:noFill/>
        </p:spPr>
        <p:txBody>
          <a:bodyPr wrap="none">
            <a:spAutoFit/>
          </a:bodyPr>
          <a:lstStyle/>
          <a:p>
            <a:pPr marL="342900" indent="-342900">
              <a:buFont typeface="Arial" panose="020B0604020202020204" pitchFamily="34" charset="0"/>
              <a:buChar char="•"/>
            </a:pPr>
            <a:r>
              <a:rPr lang="en-CA" sz="2000">
                <a:solidFill>
                  <a:srgbClr val="212121"/>
                </a:solidFill>
                <a:latin typeface="Arial"/>
              </a:rPr>
              <a:t>Problem </a:t>
            </a:r>
            <a:r>
              <a:rPr lang="en-CA" sz="2000" dirty="0">
                <a:solidFill>
                  <a:srgbClr val="212121"/>
                </a:solidFill>
                <a:latin typeface="Arial"/>
              </a:rPr>
              <a:t>Statement</a:t>
            </a:r>
          </a:p>
          <a:p>
            <a:pPr marL="342900" indent="-342900">
              <a:buFont typeface="Arial" panose="020B0604020202020204" pitchFamily="34" charset="0"/>
              <a:buChar char="•"/>
            </a:pPr>
            <a:r>
              <a:rPr lang="en-CA" sz="2000" dirty="0">
                <a:solidFill>
                  <a:srgbClr val="212121"/>
                </a:solidFill>
                <a:latin typeface="Arial"/>
              </a:rPr>
              <a:t>Exploratory Data Analysis</a:t>
            </a:r>
          </a:p>
          <a:p>
            <a:pPr marL="342900" indent="-342900">
              <a:buFont typeface="Arial" panose="020B0604020202020204" pitchFamily="34" charset="0"/>
              <a:buChar char="•"/>
            </a:pPr>
            <a:r>
              <a:rPr lang="en-CA" sz="2000" dirty="0">
                <a:solidFill>
                  <a:srgbClr val="212121"/>
                </a:solidFill>
                <a:latin typeface="Arial"/>
              </a:rPr>
              <a:t>Leakage-Safe ETL Pipeline</a:t>
            </a:r>
          </a:p>
          <a:p>
            <a:pPr marL="342900" indent="-342900">
              <a:buFont typeface="Arial" panose="020B0604020202020204" pitchFamily="34" charset="0"/>
              <a:buChar char="•"/>
            </a:pPr>
            <a:r>
              <a:rPr lang="en-CA" sz="2000" dirty="0">
                <a:solidFill>
                  <a:srgbClr val="212121"/>
                </a:solidFill>
                <a:latin typeface="Arial"/>
              </a:rPr>
              <a:t>Split &amp; Metrics</a:t>
            </a:r>
          </a:p>
          <a:p>
            <a:pPr marL="342900" indent="-342900">
              <a:buFont typeface="Arial" panose="020B0604020202020204" pitchFamily="34" charset="0"/>
              <a:buChar char="•"/>
            </a:pPr>
            <a:r>
              <a:rPr lang="en-CA" sz="2000" dirty="0">
                <a:solidFill>
                  <a:srgbClr val="212121"/>
                </a:solidFill>
                <a:latin typeface="Arial"/>
              </a:rPr>
              <a:t>Results</a:t>
            </a:r>
          </a:p>
          <a:p>
            <a:pPr marL="342900" indent="-342900">
              <a:buFont typeface="Arial" panose="020B0604020202020204" pitchFamily="34" charset="0"/>
              <a:buChar char="•"/>
            </a:pPr>
            <a:r>
              <a:rPr lang="en-CA" sz="2000" dirty="0">
                <a:solidFill>
                  <a:srgbClr val="212121"/>
                </a:solidFill>
                <a:latin typeface="Arial"/>
              </a:rPr>
              <a:t>Interpretability</a:t>
            </a:r>
          </a:p>
          <a:p>
            <a:pPr marL="342900" indent="-342900">
              <a:buFont typeface="Arial" panose="020B0604020202020204" pitchFamily="34" charset="0"/>
              <a:buChar char="•"/>
            </a:pPr>
            <a:r>
              <a:rPr lang="en-CA" sz="2000" dirty="0">
                <a:solidFill>
                  <a:srgbClr val="212121"/>
                </a:solidFill>
                <a:latin typeface="Arial"/>
              </a:rPr>
              <a:t>Conclusion</a:t>
            </a:r>
            <a:endParaRPr sz="2000" dirty="0">
              <a:solidFill>
                <a:srgbClr val="212121"/>
              </a:solidFill>
              <a:latin typeface="Arial"/>
            </a:endParaRPr>
          </a:p>
        </p:txBody>
      </p:sp>
      <p:sp>
        <p:nvSpPr>
          <p:cNvPr id="8" name="TextBox 7"/>
          <p:cNvSpPr txBox="1"/>
          <p:nvPr/>
        </p:nvSpPr>
        <p:spPr>
          <a:xfrm>
            <a:off x="4243809" y="6471273"/>
            <a:ext cx="3701206" cy="276999"/>
          </a:xfrm>
          <a:prstGeom prst="rect">
            <a:avLst/>
          </a:prstGeom>
          <a:noFill/>
        </p:spPr>
        <p:txBody>
          <a:bodyPr wrap="none">
            <a:spAutoFit/>
          </a:bodyPr>
          <a:lstStyle/>
          <a:p>
            <a:pPr algn="ctr">
              <a:defRPr sz="1200">
                <a:solidFill>
                  <a:srgbClr val="787878"/>
                </a:solidFill>
                <a:latin typeface="Arial"/>
              </a:defRPr>
            </a:pPr>
            <a:r>
              <a:rPr lang="en-CA" dirty="0"/>
              <a:t>@Himanshu Saini • McMaster Alum • Data Scientist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C502D-02E3-F459-FEF0-E3A0A39FD10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9D7F381-10B0-7236-8DF0-327D78C87E0B}"/>
              </a:ext>
            </a:extLst>
          </p:cNvPr>
          <p:cNvSpPr/>
          <p:nvPr/>
        </p:nvSpPr>
        <p:spPr>
          <a:xfrm>
            <a:off x="0" y="0"/>
            <a:ext cx="12188952" cy="822960"/>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F01311FF-FE69-D962-1D04-D5F174758526}"/>
              </a:ext>
            </a:extLst>
          </p:cNvPr>
          <p:cNvSpPr/>
          <p:nvPr/>
        </p:nvSpPr>
        <p:spPr>
          <a:xfrm>
            <a:off x="0" y="6748272"/>
            <a:ext cx="12188952" cy="109728"/>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79A86AB6-893E-03AF-7AA5-F0B86445377E}"/>
              </a:ext>
            </a:extLst>
          </p:cNvPr>
          <p:cNvSpPr txBox="1"/>
          <p:nvPr/>
        </p:nvSpPr>
        <p:spPr>
          <a:xfrm>
            <a:off x="548640" y="164592"/>
            <a:ext cx="6006773" cy="646331"/>
          </a:xfrm>
          <a:prstGeom prst="rect">
            <a:avLst/>
          </a:prstGeom>
          <a:noFill/>
        </p:spPr>
        <p:txBody>
          <a:bodyPr wrap="none">
            <a:spAutoFit/>
          </a:bodyPr>
          <a:lstStyle/>
          <a:p>
            <a:r>
              <a:rPr lang="en-CA" sz="3600" b="1" dirty="0">
                <a:solidFill>
                  <a:srgbClr val="FFFFFF"/>
                </a:solidFill>
                <a:latin typeface="Arial"/>
              </a:rPr>
              <a:t>Problem Statement &amp; Goal</a:t>
            </a:r>
            <a:endParaRPr sz="3600" b="1" dirty="0">
              <a:solidFill>
                <a:srgbClr val="FFFFFF"/>
              </a:solidFill>
              <a:latin typeface="Arial"/>
            </a:endParaRPr>
          </a:p>
        </p:txBody>
      </p:sp>
      <p:sp>
        <p:nvSpPr>
          <p:cNvPr id="9" name="TextBox 8">
            <a:extLst>
              <a:ext uri="{FF2B5EF4-FFF2-40B4-BE49-F238E27FC236}">
                <a16:creationId xmlns:a16="http://schemas.microsoft.com/office/drawing/2014/main" id="{AA584CB0-6A8F-9939-5CA0-E9C4890E8040}"/>
              </a:ext>
            </a:extLst>
          </p:cNvPr>
          <p:cNvSpPr txBox="1"/>
          <p:nvPr/>
        </p:nvSpPr>
        <p:spPr>
          <a:xfrm>
            <a:off x="695325" y="1238250"/>
            <a:ext cx="10801350" cy="2800767"/>
          </a:xfrm>
          <a:prstGeom prst="rect">
            <a:avLst/>
          </a:prstGeom>
          <a:noFill/>
        </p:spPr>
        <p:txBody>
          <a:bodyPr wrap="square" rtlCol="0">
            <a:spAutoFit/>
          </a:bodyPr>
          <a:lstStyle/>
          <a:p>
            <a:pPr algn="just"/>
            <a:r>
              <a:rPr lang="en-US" sz="1600" b="1" dirty="0">
                <a:latin typeface="Arial" panose="020B0604020202020204" pitchFamily="34" charset="0"/>
                <a:cs typeface="Arial" panose="020B0604020202020204" pitchFamily="34" charset="0"/>
              </a:rPr>
              <a:t>Problem Statement:</a:t>
            </a:r>
            <a:r>
              <a:rPr lang="en-US" sz="1600" dirty="0">
                <a:latin typeface="Arial" panose="020B0604020202020204" pitchFamily="34" charset="0"/>
                <a:cs typeface="Arial" panose="020B0604020202020204" pitchFamily="34" charset="0"/>
              </a:rPr>
              <a:t> </a:t>
            </a:r>
            <a:r>
              <a:rPr lang="en-CA" sz="1600" dirty="0">
                <a:latin typeface="Arial" panose="020B0604020202020204" pitchFamily="34" charset="0"/>
                <a:cs typeface="Arial" panose="020B0604020202020204" pitchFamily="34" charset="0"/>
              </a:rPr>
              <a:t>In a semiconductor fab, a small fraction of wafer runs (~6.6%) fail final quality control, yet each miss is costly; rule-based alarms either miss excursions or flood operators with false alerts. The telemetry is high-dimensional (590 sensors), partially missing, correlated, and time-ordered, so naive training leaks future information and accuracy metrics are misleading under severe class imbalance. The problem is to predict—before QC release—which runs are likely to fail, producing calibrated probabilities that enable cost-aware thresholds and a controlled alarm load.</a:t>
            </a:r>
          </a:p>
          <a:p>
            <a:pPr algn="just"/>
            <a:endParaRPr lang="en-US" sz="1600" dirty="0">
              <a:latin typeface="Arial" panose="020B0604020202020204" pitchFamily="34" charset="0"/>
              <a:cs typeface="Arial" panose="020B0604020202020204" pitchFamily="34" charset="0"/>
            </a:endParaRPr>
          </a:p>
          <a:p>
            <a:pPr algn="just"/>
            <a:r>
              <a:rPr lang="en-US" sz="1600" b="1" dirty="0">
                <a:latin typeface="Arial" panose="020B0604020202020204" pitchFamily="34" charset="0"/>
                <a:cs typeface="Arial" panose="020B0604020202020204" pitchFamily="34" charset="0"/>
              </a:rPr>
              <a:t>Goal: </a:t>
            </a:r>
            <a:r>
              <a:rPr lang="en-CA" sz="1600" dirty="0">
                <a:latin typeface="Arial" panose="020B0604020202020204" pitchFamily="34" charset="0"/>
                <a:cs typeface="Arial" panose="020B0604020202020204" pitchFamily="34" charset="0"/>
              </a:rPr>
              <a:t>Deliver a leakage-safe, chronologically validated ML system that outputs calibrated per-run failure probabilities and selects the cost-minimizing threshold for the fab’s chosen FN:FP ratio and alarm budget.</a:t>
            </a:r>
            <a:endParaRPr lang="en-US" sz="1600" b="1"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r>
              <a:rPr lang="en-US" sz="1600" b="1" dirty="0">
                <a:latin typeface="Arial" panose="020B0604020202020204" pitchFamily="34" charset="0"/>
                <a:cs typeface="Arial" panose="020B0604020202020204" pitchFamily="34" charset="0"/>
              </a:rPr>
              <a:t>Motivation:</a:t>
            </a:r>
            <a:r>
              <a:rPr lang="en-US" sz="1600" dirty="0">
                <a:latin typeface="Arial" panose="020B0604020202020204" pitchFamily="34" charset="0"/>
                <a:cs typeface="Arial" panose="020B0604020202020204" pitchFamily="34" charset="0"/>
              </a:rPr>
              <a:t> Cut rework and downtime, focus engineering on high-risk runs, and manage alarm volume.</a:t>
            </a:r>
          </a:p>
        </p:txBody>
      </p:sp>
      <p:sp>
        <p:nvSpPr>
          <p:cNvPr id="10" name="TextBox 9">
            <a:extLst>
              <a:ext uri="{FF2B5EF4-FFF2-40B4-BE49-F238E27FC236}">
                <a16:creationId xmlns:a16="http://schemas.microsoft.com/office/drawing/2014/main" id="{322618E0-B59D-2583-D497-4BF350D462C7}"/>
              </a:ext>
            </a:extLst>
          </p:cNvPr>
          <p:cNvSpPr txBox="1"/>
          <p:nvPr/>
        </p:nvSpPr>
        <p:spPr>
          <a:xfrm>
            <a:off x="4243809" y="6471273"/>
            <a:ext cx="3701206" cy="276999"/>
          </a:xfrm>
          <a:prstGeom prst="rect">
            <a:avLst/>
          </a:prstGeom>
          <a:noFill/>
        </p:spPr>
        <p:txBody>
          <a:bodyPr wrap="none">
            <a:spAutoFit/>
          </a:bodyPr>
          <a:lstStyle/>
          <a:p>
            <a:pPr algn="ctr">
              <a:defRPr sz="1200">
                <a:solidFill>
                  <a:srgbClr val="787878"/>
                </a:solidFill>
                <a:latin typeface="Arial"/>
              </a:defRPr>
            </a:pPr>
            <a:r>
              <a:rPr lang="en-CA" dirty="0"/>
              <a:t>@Himanshu Saini • McMaster Alum • Data Scientist</a:t>
            </a:r>
          </a:p>
        </p:txBody>
      </p:sp>
    </p:spTree>
    <p:extLst>
      <p:ext uri="{BB962C8B-B14F-4D97-AF65-F5344CB8AC3E}">
        <p14:creationId xmlns:p14="http://schemas.microsoft.com/office/powerpoint/2010/main" val="1607008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1EFCB-FCCC-9F28-66B8-10C39161A39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1EFB9F0-DEC4-6820-C914-05058DF7E35E}"/>
              </a:ext>
            </a:extLst>
          </p:cNvPr>
          <p:cNvSpPr/>
          <p:nvPr/>
        </p:nvSpPr>
        <p:spPr>
          <a:xfrm>
            <a:off x="0" y="0"/>
            <a:ext cx="12188952" cy="822960"/>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04735A2B-791F-103E-411D-B409C43DD2F0}"/>
              </a:ext>
            </a:extLst>
          </p:cNvPr>
          <p:cNvSpPr/>
          <p:nvPr/>
        </p:nvSpPr>
        <p:spPr>
          <a:xfrm>
            <a:off x="0" y="6748272"/>
            <a:ext cx="12188952" cy="109728"/>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53255E93-6559-B384-D3D5-88F309BF2AD0}"/>
              </a:ext>
            </a:extLst>
          </p:cNvPr>
          <p:cNvSpPr txBox="1"/>
          <p:nvPr/>
        </p:nvSpPr>
        <p:spPr>
          <a:xfrm>
            <a:off x="548640" y="164592"/>
            <a:ext cx="7297703" cy="646331"/>
          </a:xfrm>
          <a:prstGeom prst="rect">
            <a:avLst/>
          </a:prstGeom>
          <a:noFill/>
        </p:spPr>
        <p:txBody>
          <a:bodyPr wrap="none">
            <a:spAutoFit/>
          </a:bodyPr>
          <a:lstStyle/>
          <a:p>
            <a:r>
              <a:rPr lang="en-CA" sz="3600" b="1" dirty="0">
                <a:solidFill>
                  <a:srgbClr val="FFFFFF"/>
                </a:solidFill>
                <a:latin typeface="Arial"/>
              </a:rPr>
              <a:t>Exploratory Data Analysis (EDA)</a:t>
            </a:r>
            <a:endParaRPr sz="3600" b="1" dirty="0">
              <a:solidFill>
                <a:srgbClr val="FFFFFF"/>
              </a:solidFill>
              <a:latin typeface="Arial"/>
            </a:endParaRPr>
          </a:p>
        </p:txBody>
      </p:sp>
      <p:sp>
        <p:nvSpPr>
          <p:cNvPr id="5" name="TextBox 4">
            <a:extLst>
              <a:ext uri="{FF2B5EF4-FFF2-40B4-BE49-F238E27FC236}">
                <a16:creationId xmlns:a16="http://schemas.microsoft.com/office/drawing/2014/main" id="{D501A778-688D-8185-10C9-F7E32A2075A5}"/>
              </a:ext>
            </a:extLst>
          </p:cNvPr>
          <p:cNvSpPr txBox="1"/>
          <p:nvPr/>
        </p:nvSpPr>
        <p:spPr>
          <a:xfrm>
            <a:off x="548640" y="1097280"/>
            <a:ext cx="2627129" cy="523220"/>
          </a:xfrm>
          <a:prstGeom prst="rect">
            <a:avLst/>
          </a:prstGeom>
          <a:noFill/>
        </p:spPr>
        <p:txBody>
          <a:bodyPr wrap="none">
            <a:spAutoFit/>
          </a:bodyPr>
          <a:lstStyle/>
          <a:p>
            <a:r>
              <a:rPr lang="en-CA" sz="2800" b="1" dirty="0">
                <a:solidFill>
                  <a:srgbClr val="212121"/>
                </a:solidFill>
                <a:latin typeface="Arial"/>
              </a:rPr>
              <a:t>EDA</a:t>
            </a:r>
            <a:r>
              <a:rPr sz="2800" b="1" dirty="0">
                <a:solidFill>
                  <a:srgbClr val="212121"/>
                </a:solidFill>
                <a:latin typeface="Arial"/>
              </a:rPr>
              <a:t> summary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49643-D30B-C58B-68E2-731E9B5BF409}"/>
                  </a:ext>
                </a:extLst>
              </p:cNvPr>
              <p:cNvSpPr txBox="1"/>
              <p:nvPr/>
            </p:nvSpPr>
            <p:spPr>
              <a:xfrm>
                <a:off x="548640" y="1737360"/>
                <a:ext cx="5669280" cy="1723549"/>
              </a:xfrm>
              <a:prstGeom prst="rect">
                <a:avLst/>
              </a:prstGeom>
              <a:noFill/>
            </p:spPr>
            <p:txBody>
              <a:bodyPr wrap="square" tIns="0" bIns="0">
                <a:spAutoFit/>
              </a:bodyPr>
              <a:lstStyle/>
              <a:p>
                <a:pPr marL="342900" indent="-342900" algn="just">
                  <a:buFont typeface="Arial" panose="020B0604020202020204" pitchFamily="34" charset="0"/>
                  <a:buChar char="•"/>
                  <a:defRPr sz="2000">
                    <a:solidFill>
                      <a:srgbClr val="212121"/>
                    </a:solidFill>
                    <a:latin typeface="Arial"/>
                  </a:defRPr>
                </a:pPr>
                <a:r>
                  <a:rPr lang="en-CA" sz="1600" b="1" dirty="0"/>
                  <a:t>Data shape:</a:t>
                </a:r>
                <a:r>
                  <a:rPr lang="en-CA" sz="1600" dirty="0"/>
                  <a:t> 1,567 runs, 590 sensors.</a:t>
                </a:r>
              </a:p>
              <a:p>
                <a:pPr marL="342900" indent="-342900" algn="just">
                  <a:buFont typeface="Arial" panose="020B0604020202020204" pitchFamily="34" charset="0"/>
                  <a:buChar char="•"/>
                  <a:defRPr sz="2000">
                    <a:solidFill>
                      <a:srgbClr val="212121"/>
                    </a:solidFill>
                    <a:latin typeface="Arial"/>
                  </a:defRPr>
                </a:pPr>
                <a:r>
                  <a:rPr lang="en-CA" sz="1600" b="1" dirty="0"/>
                  <a:t>Distributions:</a:t>
                </a:r>
                <a:r>
                  <a:rPr lang="en-CA" sz="1600" dirty="0"/>
                  <a:t> highly imbalance with 6.6% fail prevalence.</a:t>
                </a:r>
              </a:p>
              <a:p>
                <a:pPr marL="342900" indent="-342900" algn="just">
                  <a:buFont typeface="Arial" panose="020B0604020202020204" pitchFamily="34" charset="0"/>
                  <a:buChar char="•"/>
                  <a:defRPr sz="2000">
                    <a:solidFill>
                      <a:srgbClr val="212121"/>
                    </a:solidFill>
                    <a:latin typeface="Arial"/>
                  </a:defRPr>
                </a:pPr>
                <a:r>
                  <a:rPr lang="en-CA" sz="1600" b="1" dirty="0"/>
                  <a:t>Missingness:</a:t>
                </a:r>
                <a:r>
                  <a:rPr lang="en-CA" sz="1600" dirty="0"/>
                  <a:t> median ≈0.3%; 8 sensors &gt;70% dropped; 44 sensors 10–70% flagged.</a:t>
                </a:r>
              </a:p>
              <a:p>
                <a:pPr marL="342900" indent="-342900" algn="just">
                  <a:buFont typeface="Arial" panose="020B0604020202020204" pitchFamily="34" charset="0"/>
                  <a:buChar char="•"/>
                  <a:defRPr sz="2000">
                    <a:solidFill>
                      <a:srgbClr val="212121"/>
                    </a:solidFill>
                    <a:latin typeface="Arial"/>
                  </a:defRPr>
                </a:pPr>
                <a:r>
                  <a:rPr lang="en-CA" sz="1600" b="1" dirty="0"/>
                  <a:t>Structure:</a:t>
                </a:r>
                <a:r>
                  <a:rPr lang="en-CA" sz="1600" dirty="0"/>
                  <a:t> correlated sensor blocks </a:t>
                </a:r>
                <a:r>
                  <a:rPr lang="en-CA" sz="1600" dirty="0">
                    <a:sym typeface="Wingdings" pitchFamily="2" charset="2"/>
                  </a:rPr>
                  <a:t></a:t>
                </a:r>
                <a:r>
                  <a:rPr lang="en-CA" sz="1600" dirty="0"/>
                  <a:t> prune at </a:t>
                </a:r>
                <a14:m>
                  <m:oMath xmlns:m="http://schemas.openxmlformats.org/officeDocument/2006/math">
                    <m:d>
                      <m:dPr>
                        <m:begChr m:val="|"/>
                        <m:endChr m:val="|"/>
                        <m:ctrlPr>
                          <a:rPr lang="en-CA" sz="1600" i="1" smtClean="0">
                            <a:latin typeface="Cambria Math" panose="02040503050406030204" pitchFamily="18" charset="0"/>
                          </a:rPr>
                        </m:ctrlPr>
                      </m:dPr>
                      <m:e>
                        <m:r>
                          <a:rPr lang="en-CA" sz="1600" b="0" i="1" smtClean="0">
                            <a:latin typeface="Cambria Math" panose="02040503050406030204" pitchFamily="18" charset="0"/>
                          </a:rPr>
                          <m:t>𝑟</m:t>
                        </m:r>
                      </m:e>
                    </m:d>
                    <m:r>
                      <a:rPr lang="en-CA" sz="1600" i="1" smtClean="0">
                        <a:latin typeface="Cambria Math" panose="02040503050406030204" pitchFamily="18" charset="0"/>
                        <a:ea typeface="Cambria Math" panose="02040503050406030204" pitchFamily="18" charset="0"/>
                      </a:rPr>
                      <m:t>≥</m:t>
                    </m:r>
                    <m:r>
                      <a:rPr lang="en-CA" sz="1600" b="0" i="1" smtClean="0">
                        <a:latin typeface="Cambria Math" panose="02040503050406030204" pitchFamily="18" charset="0"/>
                        <a:ea typeface="Cambria Math" panose="02040503050406030204" pitchFamily="18" charset="0"/>
                      </a:rPr>
                      <m:t>0.98</m:t>
                    </m:r>
                  </m:oMath>
                </a14:m>
                <a:r>
                  <a:rPr lang="en-CA" sz="1600" dirty="0"/>
                  <a:t>.</a:t>
                </a:r>
              </a:p>
            </p:txBody>
          </p:sp>
        </mc:Choice>
        <mc:Fallback xmlns="">
          <p:sp>
            <p:nvSpPr>
              <p:cNvPr id="6" name="TextBox 5">
                <a:extLst>
                  <a:ext uri="{FF2B5EF4-FFF2-40B4-BE49-F238E27FC236}">
                    <a16:creationId xmlns:a16="http://schemas.microsoft.com/office/drawing/2014/main" id="{74A49643-D30B-C58B-68E2-731E9B5BF409}"/>
                  </a:ext>
                </a:extLst>
              </p:cNvPr>
              <p:cNvSpPr txBox="1">
                <a:spLocks noRot="1" noChangeAspect="1" noMove="1" noResize="1" noEditPoints="1" noAdjustHandles="1" noChangeArrowheads="1" noChangeShapeType="1" noTextEdit="1"/>
              </p:cNvSpPr>
              <p:nvPr/>
            </p:nvSpPr>
            <p:spPr>
              <a:xfrm>
                <a:off x="548640" y="1737360"/>
                <a:ext cx="5669280" cy="1723549"/>
              </a:xfrm>
              <a:prstGeom prst="rect">
                <a:avLst/>
              </a:prstGeom>
              <a:blipFill>
                <a:blip r:embed="rId2"/>
                <a:stretch>
                  <a:fillRect l="-447" t="-2920" r="-1566" b="-6569"/>
                </a:stretch>
              </a:blipFill>
            </p:spPr>
            <p:txBody>
              <a:bodyPr/>
              <a:lstStyle/>
              <a:p>
                <a:r>
                  <a:rPr lang="en-US">
                    <a:noFill/>
                  </a:rPr>
                  <a:t> </a:t>
                </a:r>
              </a:p>
            </p:txBody>
          </p:sp>
        </mc:Fallback>
      </mc:AlternateContent>
      <p:pic>
        <p:nvPicPr>
          <p:cNvPr id="10" name="Picture 9" descr="A bar graph with a number of labels&#10;&#10;AI-generated content may be incorrect.">
            <a:extLst>
              <a:ext uri="{FF2B5EF4-FFF2-40B4-BE49-F238E27FC236}">
                <a16:creationId xmlns:a16="http://schemas.microsoft.com/office/drawing/2014/main" id="{D6A04F8D-47FC-50DF-EAD5-6CB15775B038}"/>
              </a:ext>
            </a:extLst>
          </p:cNvPr>
          <p:cNvPicPr>
            <a:picLocks noChangeAspect="1"/>
          </p:cNvPicPr>
          <p:nvPr/>
        </p:nvPicPr>
        <p:blipFill>
          <a:blip r:embed="rId3"/>
          <a:stretch>
            <a:fillRect/>
          </a:stretch>
        </p:blipFill>
        <p:spPr>
          <a:xfrm>
            <a:off x="1380648" y="3460909"/>
            <a:ext cx="4005263" cy="2979416"/>
          </a:xfrm>
          <a:prstGeom prst="rect">
            <a:avLst/>
          </a:prstGeom>
        </p:spPr>
      </p:pic>
      <p:pic>
        <p:nvPicPr>
          <p:cNvPr id="12" name="Picture 11" descr="A graph with numbers and lines&#10;&#10;AI-generated content may be incorrect.">
            <a:extLst>
              <a:ext uri="{FF2B5EF4-FFF2-40B4-BE49-F238E27FC236}">
                <a16:creationId xmlns:a16="http://schemas.microsoft.com/office/drawing/2014/main" id="{7A828D42-CBA2-7F4A-8161-72187C25C802}"/>
              </a:ext>
            </a:extLst>
          </p:cNvPr>
          <p:cNvPicPr>
            <a:picLocks noChangeAspect="1"/>
          </p:cNvPicPr>
          <p:nvPr/>
        </p:nvPicPr>
        <p:blipFill>
          <a:blip r:embed="rId4"/>
          <a:stretch>
            <a:fillRect/>
          </a:stretch>
        </p:blipFill>
        <p:spPr>
          <a:xfrm>
            <a:off x="7334250" y="1333346"/>
            <a:ext cx="3046444" cy="2266175"/>
          </a:xfrm>
          <a:prstGeom prst="rect">
            <a:avLst/>
          </a:prstGeom>
        </p:spPr>
      </p:pic>
      <p:pic>
        <p:nvPicPr>
          <p:cNvPr id="14" name="Picture 13" descr="A heat map with red and blue lines&#10;&#10;AI-generated content may be incorrect.">
            <a:extLst>
              <a:ext uri="{FF2B5EF4-FFF2-40B4-BE49-F238E27FC236}">
                <a16:creationId xmlns:a16="http://schemas.microsoft.com/office/drawing/2014/main" id="{B0A4E9B4-44EA-C1F3-8FA3-B8E36010781B}"/>
              </a:ext>
            </a:extLst>
          </p:cNvPr>
          <p:cNvPicPr>
            <a:picLocks noChangeAspect="1"/>
          </p:cNvPicPr>
          <p:nvPr/>
        </p:nvPicPr>
        <p:blipFill>
          <a:blip r:embed="rId5"/>
          <a:stretch>
            <a:fillRect/>
          </a:stretch>
        </p:blipFill>
        <p:spPr>
          <a:xfrm>
            <a:off x="7334250" y="3599521"/>
            <a:ext cx="3562349" cy="2702192"/>
          </a:xfrm>
          <a:prstGeom prst="rect">
            <a:avLst/>
          </a:prstGeom>
        </p:spPr>
      </p:pic>
      <p:sp>
        <p:nvSpPr>
          <p:cNvPr id="15" name="TextBox 14">
            <a:extLst>
              <a:ext uri="{FF2B5EF4-FFF2-40B4-BE49-F238E27FC236}">
                <a16:creationId xmlns:a16="http://schemas.microsoft.com/office/drawing/2014/main" id="{A8822391-1B57-542A-8E74-0213C9D534EA}"/>
              </a:ext>
            </a:extLst>
          </p:cNvPr>
          <p:cNvSpPr txBox="1"/>
          <p:nvPr/>
        </p:nvSpPr>
        <p:spPr>
          <a:xfrm>
            <a:off x="4243809" y="6471273"/>
            <a:ext cx="3701206" cy="276999"/>
          </a:xfrm>
          <a:prstGeom prst="rect">
            <a:avLst/>
          </a:prstGeom>
          <a:noFill/>
        </p:spPr>
        <p:txBody>
          <a:bodyPr wrap="none">
            <a:spAutoFit/>
          </a:bodyPr>
          <a:lstStyle/>
          <a:p>
            <a:pPr algn="ctr">
              <a:defRPr sz="1200">
                <a:solidFill>
                  <a:srgbClr val="787878"/>
                </a:solidFill>
                <a:latin typeface="Arial"/>
              </a:defRPr>
            </a:pPr>
            <a:r>
              <a:rPr lang="en-CA" dirty="0"/>
              <a:t>@Himanshu Saini • McMaster Alum • Data Scientist</a:t>
            </a:r>
          </a:p>
        </p:txBody>
      </p:sp>
    </p:spTree>
    <p:extLst>
      <p:ext uri="{BB962C8B-B14F-4D97-AF65-F5344CB8AC3E}">
        <p14:creationId xmlns:p14="http://schemas.microsoft.com/office/powerpoint/2010/main" val="3698837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078C7-B4AC-2718-CAF2-95A4AB1C6A0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FE77EF9-5C73-E4CB-6DA9-DDF8F07A0677}"/>
              </a:ext>
            </a:extLst>
          </p:cNvPr>
          <p:cNvSpPr/>
          <p:nvPr/>
        </p:nvSpPr>
        <p:spPr>
          <a:xfrm>
            <a:off x="0" y="0"/>
            <a:ext cx="12188952" cy="822960"/>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A9B086DB-55ED-6F0D-3A45-14188FCDA46D}"/>
              </a:ext>
            </a:extLst>
          </p:cNvPr>
          <p:cNvSpPr/>
          <p:nvPr/>
        </p:nvSpPr>
        <p:spPr>
          <a:xfrm>
            <a:off x="0" y="6748272"/>
            <a:ext cx="12188952" cy="109728"/>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93E31FE0-8521-2B27-F642-774282C9733F}"/>
              </a:ext>
            </a:extLst>
          </p:cNvPr>
          <p:cNvSpPr txBox="1"/>
          <p:nvPr/>
        </p:nvSpPr>
        <p:spPr>
          <a:xfrm>
            <a:off x="548640" y="164592"/>
            <a:ext cx="6049733" cy="646331"/>
          </a:xfrm>
          <a:prstGeom prst="rect">
            <a:avLst/>
          </a:prstGeom>
          <a:noFill/>
        </p:spPr>
        <p:txBody>
          <a:bodyPr wrap="none">
            <a:spAutoFit/>
          </a:bodyPr>
          <a:lstStyle/>
          <a:p>
            <a:r>
              <a:rPr lang="en-CA" sz="3600" b="1" dirty="0">
                <a:solidFill>
                  <a:srgbClr val="FFFFFF"/>
                </a:solidFill>
                <a:latin typeface="Arial"/>
              </a:rPr>
              <a:t>Leakage-Safe ETL Pipeline</a:t>
            </a:r>
          </a:p>
        </p:txBody>
      </p:sp>
      <p:sp>
        <p:nvSpPr>
          <p:cNvPr id="5" name="TextBox 4">
            <a:extLst>
              <a:ext uri="{FF2B5EF4-FFF2-40B4-BE49-F238E27FC236}">
                <a16:creationId xmlns:a16="http://schemas.microsoft.com/office/drawing/2014/main" id="{4961167B-0654-A03C-0064-201C062DC5FC}"/>
              </a:ext>
            </a:extLst>
          </p:cNvPr>
          <p:cNvSpPr txBox="1"/>
          <p:nvPr/>
        </p:nvSpPr>
        <p:spPr>
          <a:xfrm>
            <a:off x="548640" y="1097280"/>
            <a:ext cx="2627129" cy="523220"/>
          </a:xfrm>
          <a:prstGeom prst="rect">
            <a:avLst/>
          </a:prstGeom>
          <a:noFill/>
        </p:spPr>
        <p:txBody>
          <a:bodyPr wrap="none">
            <a:spAutoFit/>
          </a:bodyPr>
          <a:lstStyle/>
          <a:p>
            <a:r>
              <a:rPr lang="en-CA" sz="2800" b="1" dirty="0">
                <a:solidFill>
                  <a:srgbClr val="212121"/>
                </a:solidFill>
                <a:latin typeface="Arial"/>
              </a:rPr>
              <a:t>ETL summary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22130DE-CDC4-2688-153D-BDD807D3668D}"/>
                  </a:ext>
                </a:extLst>
              </p:cNvPr>
              <p:cNvSpPr txBox="1"/>
              <p:nvPr/>
            </p:nvSpPr>
            <p:spPr>
              <a:xfrm>
                <a:off x="548640" y="1737360"/>
                <a:ext cx="5669280" cy="2215991"/>
              </a:xfrm>
              <a:prstGeom prst="rect">
                <a:avLst/>
              </a:prstGeom>
              <a:noFill/>
            </p:spPr>
            <p:txBody>
              <a:bodyPr wrap="square" tIns="0" bIns="0">
                <a:spAutoFit/>
              </a:bodyPr>
              <a:lstStyle/>
              <a:p>
                <a:pPr marL="342900" indent="-342900" algn="just">
                  <a:buFont typeface="Arial" panose="020B0604020202020204" pitchFamily="34" charset="0"/>
                  <a:buChar char="•"/>
                  <a:defRPr sz="2000">
                    <a:solidFill>
                      <a:srgbClr val="212121"/>
                    </a:solidFill>
                    <a:latin typeface="Arial"/>
                  </a:defRPr>
                </a:pPr>
                <a:r>
                  <a:rPr lang="en-CA" sz="1600" b="1" dirty="0"/>
                  <a:t>Missing data:</a:t>
                </a:r>
                <a:r>
                  <a:rPr lang="en-CA" sz="1600" dirty="0"/>
                  <a:t> drop &gt;70% (8 sensors); flag 10–70% (44 indicators); median impute &lt;10%.</a:t>
                </a:r>
              </a:p>
              <a:p>
                <a:pPr marL="342900" indent="-342900" algn="just">
                  <a:buFont typeface="Arial" panose="020B0604020202020204" pitchFamily="34" charset="0"/>
                  <a:buChar char="•"/>
                  <a:defRPr sz="2000">
                    <a:solidFill>
                      <a:srgbClr val="212121"/>
                    </a:solidFill>
                    <a:latin typeface="Arial"/>
                  </a:defRPr>
                </a:pPr>
                <a:r>
                  <a:rPr lang="en-CA" sz="1600" b="1" dirty="0"/>
                  <a:t>Outliers:</a:t>
                </a:r>
                <a:r>
                  <a:rPr lang="en-CA" sz="1600" dirty="0"/>
                  <a:t> log1p for skewed non-negative; </a:t>
                </a:r>
                <a:r>
                  <a:rPr lang="en-CA" sz="1600" dirty="0" err="1"/>
                  <a:t>winsorize</a:t>
                </a:r>
                <a:r>
                  <a:rPr lang="en-CA" sz="1600" dirty="0"/>
                  <a:t> 1–99% for heavy tails.</a:t>
                </a:r>
              </a:p>
              <a:p>
                <a:pPr marL="342900" indent="-342900" algn="just">
                  <a:buFont typeface="Arial" panose="020B0604020202020204" pitchFamily="34" charset="0"/>
                  <a:buChar char="•"/>
                  <a:defRPr sz="2000">
                    <a:solidFill>
                      <a:srgbClr val="212121"/>
                    </a:solidFill>
                    <a:latin typeface="Arial"/>
                  </a:defRPr>
                </a:pPr>
                <a:r>
                  <a:rPr lang="en-CA" sz="1600" b="1" dirty="0"/>
                  <a:t>Split:</a:t>
                </a:r>
                <a:r>
                  <a:rPr lang="en-CA" sz="1600" dirty="0"/>
                  <a:t> chronological split; timestamp not a feature.</a:t>
                </a:r>
              </a:p>
              <a:p>
                <a:pPr marL="342900" indent="-342900" algn="just">
                  <a:buFont typeface="Arial" panose="020B0604020202020204" pitchFamily="34" charset="0"/>
                  <a:buChar char="•"/>
                  <a:defRPr sz="2000">
                    <a:solidFill>
                      <a:srgbClr val="212121"/>
                    </a:solidFill>
                    <a:latin typeface="Arial"/>
                  </a:defRPr>
                </a:pPr>
                <a:r>
                  <a:rPr lang="en-CA" sz="1600" b="1" dirty="0"/>
                  <a:t>Pruning (train data):</a:t>
                </a:r>
                <a:r>
                  <a:rPr lang="en-CA" sz="1600" dirty="0"/>
                  <a:t> low-variance (&lt;1e-8), exact duplicates (38), correlation </a:t>
                </a:r>
                <a14:m>
                  <m:oMath xmlns:m="http://schemas.openxmlformats.org/officeDocument/2006/math">
                    <m:d>
                      <m:dPr>
                        <m:begChr m:val="|"/>
                        <m:endChr m:val="|"/>
                        <m:ctrlPr>
                          <a:rPr lang="en-CA" sz="1600" i="1">
                            <a:latin typeface="Cambria Math" panose="02040503050406030204" pitchFamily="18" charset="0"/>
                          </a:rPr>
                        </m:ctrlPr>
                      </m:dPr>
                      <m:e>
                        <m:r>
                          <a:rPr lang="en-CA" sz="1600" i="1">
                            <a:latin typeface="Cambria Math" panose="02040503050406030204" pitchFamily="18" charset="0"/>
                          </a:rPr>
                          <m:t>𝑟</m:t>
                        </m:r>
                      </m:e>
                    </m:d>
                    <m:r>
                      <a:rPr lang="en-CA" sz="1600" i="1">
                        <a:latin typeface="Cambria Math" panose="02040503050406030204" pitchFamily="18" charset="0"/>
                        <a:ea typeface="Cambria Math" panose="02040503050406030204" pitchFamily="18" charset="0"/>
                      </a:rPr>
                      <m:t>≥0.98</m:t>
                    </m:r>
                  </m:oMath>
                </a14:m>
                <a:r>
                  <a:rPr lang="en-CA" sz="1600" dirty="0"/>
                  <a:t>.</a:t>
                </a:r>
              </a:p>
              <a:p>
                <a:pPr marL="342900" indent="-342900" algn="just">
                  <a:buFont typeface="Arial" panose="020B0604020202020204" pitchFamily="34" charset="0"/>
                  <a:buChar char="•"/>
                  <a:defRPr sz="2000">
                    <a:solidFill>
                      <a:srgbClr val="212121"/>
                    </a:solidFill>
                    <a:latin typeface="Arial"/>
                  </a:defRPr>
                </a:pPr>
                <a:r>
                  <a:rPr lang="en-CA" sz="1600" b="1" dirty="0"/>
                  <a:t>Scaling:</a:t>
                </a:r>
                <a:r>
                  <a:rPr lang="en-CA" sz="1600" dirty="0"/>
                  <a:t> Standardize for LR/MLP; trees unscaled.</a:t>
                </a:r>
              </a:p>
              <a:p>
                <a:pPr marL="342900" indent="-342900" algn="just">
                  <a:buFont typeface="Arial" panose="020B0604020202020204" pitchFamily="34" charset="0"/>
                  <a:buChar char="•"/>
                  <a:defRPr sz="2000">
                    <a:solidFill>
                      <a:srgbClr val="212121"/>
                    </a:solidFill>
                    <a:latin typeface="Arial"/>
                  </a:defRPr>
                </a:pPr>
                <a:r>
                  <a:rPr lang="en-CA" sz="1600" b="1" dirty="0"/>
                  <a:t>Final feature set:</a:t>
                </a:r>
                <a:r>
                  <a:rPr lang="en-CA" sz="1600" dirty="0"/>
                  <a:t> 375 features (6 indicators).</a:t>
                </a:r>
              </a:p>
            </p:txBody>
          </p:sp>
        </mc:Choice>
        <mc:Fallback xmlns="">
          <p:sp>
            <p:nvSpPr>
              <p:cNvPr id="6" name="TextBox 5">
                <a:extLst>
                  <a:ext uri="{FF2B5EF4-FFF2-40B4-BE49-F238E27FC236}">
                    <a16:creationId xmlns:a16="http://schemas.microsoft.com/office/drawing/2014/main" id="{C22130DE-CDC4-2688-153D-BDD807D3668D}"/>
                  </a:ext>
                </a:extLst>
              </p:cNvPr>
              <p:cNvSpPr txBox="1">
                <a:spLocks noRot="1" noChangeAspect="1" noMove="1" noResize="1" noEditPoints="1" noAdjustHandles="1" noChangeArrowheads="1" noChangeShapeType="1" noTextEdit="1"/>
              </p:cNvSpPr>
              <p:nvPr/>
            </p:nvSpPr>
            <p:spPr>
              <a:xfrm>
                <a:off x="548640" y="1737360"/>
                <a:ext cx="5669280" cy="2215991"/>
              </a:xfrm>
              <a:prstGeom prst="rect">
                <a:avLst/>
              </a:prstGeom>
              <a:blipFill>
                <a:blip r:embed="rId2"/>
                <a:stretch>
                  <a:fillRect l="-447" t="-2273" r="-671" b="-4545"/>
                </a:stretch>
              </a:blipFill>
            </p:spPr>
            <p:txBody>
              <a:bodyPr/>
              <a:lstStyle/>
              <a:p>
                <a:r>
                  <a:rPr lang="en-US">
                    <a:noFill/>
                  </a:rPr>
                  <a:t> </a:t>
                </a:r>
              </a:p>
            </p:txBody>
          </p:sp>
        </mc:Fallback>
      </mc:AlternateContent>
      <p:pic>
        <p:nvPicPr>
          <p:cNvPr id="9" name="Picture 8" descr="A graph of a drop-shredding&#10;&#10;AI-generated content may be incorrect.">
            <a:extLst>
              <a:ext uri="{FF2B5EF4-FFF2-40B4-BE49-F238E27FC236}">
                <a16:creationId xmlns:a16="http://schemas.microsoft.com/office/drawing/2014/main" id="{7B6D1805-9DAB-8C25-1ADB-1CD14CF89EE1}"/>
              </a:ext>
            </a:extLst>
          </p:cNvPr>
          <p:cNvPicPr>
            <a:picLocks noChangeAspect="1"/>
          </p:cNvPicPr>
          <p:nvPr/>
        </p:nvPicPr>
        <p:blipFill>
          <a:blip r:embed="rId3"/>
          <a:stretch>
            <a:fillRect/>
          </a:stretch>
        </p:blipFill>
        <p:spPr>
          <a:xfrm>
            <a:off x="7938980" y="1141450"/>
            <a:ext cx="3329095" cy="2476431"/>
          </a:xfrm>
          <a:prstGeom prst="rect">
            <a:avLst/>
          </a:prstGeom>
        </p:spPr>
      </p:pic>
      <p:pic>
        <p:nvPicPr>
          <p:cNvPr id="13" name="Picture 12" descr="A graph with a line and a red line&#10;&#10;AI-generated content may be incorrect.">
            <a:extLst>
              <a:ext uri="{FF2B5EF4-FFF2-40B4-BE49-F238E27FC236}">
                <a16:creationId xmlns:a16="http://schemas.microsoft.com/office/drawing/2014/main" id="{4856DB63-0FAE-6155-6EC2-43BF9E6C6E82}"/>
              </a:ext>
            </a:extLst>
          </p:cNvPr>
          <p:cNvPicPr>
            <a:picLocks noChangeAspect="1"/>
          </p:cNvPicPr>
          <p:nvPr/>
        </p:nvPicPr>
        <p:blipFill>
          <a:blip r:embed="rId4"/>
          <a:stretch>
            <a:fillRect/>
          </a:stretch>
        </p:blipFill>
        <p:spPr>
          <a:xfrm>
            <a:off x="7938980" y="3936370"/>
            <a:ext cx="3329095" cy="2476432"/>
          </a:xfrm>
          <a:prstGeom prst="rect">
            <a:avLst/>
          </a:prstGeom>
        </p:spPr>
      </p:pic>
      <p:sp>
        <p:nvSpPr>
          <p:cNvPr id="15" name="TextBox 14">
            <a:extLst>
              <a:ext uri="{FF2B5EF4-FFF2-40B4-BE49-F238E27FC236}">
                <a16:creationId xmlns:a16="http://schemas.microsoft.com/office/drawing/2014/main" id="{4C74DB2C-8915-2279-031E-4A73B3454ECC}"/>
              </a:ext>
            </a:extLst>
          </p:cNvPr>
          <p:cNvSpPr txBox="1"/>
          <p:nvPr/>
        </p:nvSpPr>
        <p:spPr>
          <a:xfrm>
            <a:off x="4243809" y="6471273"/>
            <a:ext cx="3701206" cy="276999"/>
          </a:xfrm>
          <a:prstGeom prst="rect">
            <a:avLst/>
          </a:prstGeom>
          <a:noFill/>
        </p:spPr>
        <p:txBody>
          <a:bodyPr wrap="none">
            <a:spAutoFit/>
          </a:bodyPr>
          <a:lstStyle/>
          <a:p>
            <a:pPr algn="ctr">
              <a:defRPr sz="1200">
                <a:solidFill>
                  <a:srgbClr val="787878"/>
                </a:solidFill>
                <a:latin typeface="Arial"/>
              </a:defRPr>
            </a:pPr>
            <a:r>
              <a:rPr lang="en-CA" dirty="0"/>
              <a:t>@Himanshu Saini • McMaster Alum • Data Scientist</a:t>
            </a:r>
          </a:p>
        </p:txBody>
      </p:sp>
    </p:spTree>
    <p:extLst>
      <p:ext uri="{BB962C8B-B14F-4D97-AF65-F5344CB8AC3E}">
        <p14:creationId xmlns:p14="http://schemas.microsoft.com/office/powerpoint/2010/main" val="286787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FC499-CDFA-7682-8C49-CA951E809D5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8ACCFD5-E0EE-C602-ADA1-96E07D13CA49}"/>
              </a:ext>
            </a:extLst>
          </p:cNvPr>
          <p:cNvSpPr/>
          <p:nvPr/>
        </p:nvSpPr>
        <p:spPr>
          <a:xfrm>
            <a:off x="0" y="0"/>
            <a:ext cx="12188952" cy="822960"/>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022AFCC6-D67F-31D5-87FB-D207C3C85F9C}"/>
              </a:ext>
            </a:extLst>
          </p:cNvPr>
          <p:cNvSpPr/>
          <p:nvPr/>
        </p:nvSpPr>
        <p:spPr>
          <a:xfrm>
            <a:off x="0" y="6748272"/>
            <a:ext cx="12188952" cy="109728"/>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04F693EE-0E6F-4386-AEDC-CC13296178AF}"/>
              </a:ext>
            </a:extLst>
          </p:cNvPr>
          <p:cNvSpPr txBox="1"/>
          <p:nvPr/>
        </p:nvSpPr>
        <p:spPr>
          <a:xfrm>
            <a:off x="548640" y="164592"/>
            <a:ext cx="3390672" cy="646331"/>
          </a:xfrm>
          <a:prstGeom prst="rect">
            <a:avLst/>
          </a:prstGeom>
          <a:noFill/>
        </p:spPr>
        <p:txBody>
          <a:bodyPr wrap="none">
            <a:spAutoFit/>
          </a:bodyPr>
          <a:lstStyle/>
          <a:p>
            <a:r>
              <a:rPr lang="en-CA" sz="3600" b="1" dirty="0">
                <a:solidFill>
                  <a:srgbClr val="FFFFFF"/>
                </a:solidFill>
                <a:latin typeface="Arial"/>
              </a:rPr>
              <a:t>Split &amp; Metrics</a:t>
            </a:r>
          </a:p>
        </p:txBody>
      </p:sp>
      <p:sp>
        <p:nvSpPr>
          <p:cNvPr id="5" name="TextBox 4">
            <a:extLst>
              <a:ext uri="{FF2B5EF4-FFF2-40B4-BE49-F238E27FC236}">
                <a16:creationId xmlns:a16="http://schemas.microsoft.com/office/drawing/2014/main" id="{6DECD4FB-BB5C-6E37-DA8D-3607BC4E179D}"/>
              </a:ext>
            </a:extLst>
          </p:cNvPr>
          <p:cNvSpPr txBox="1"/>
          <p:nvPr/>
        </p:nvSpPr>
        <p:spPr>
          <a:xfrm>
            <a:off x="548640" y="1097280"/>
            <a:ext cx="3260829" cy="523220"/>
          </a:xfrm>
          <a:prstGeom prst="rect">
            <a:avLst/>
          </a:prstGeom>
          <a:noFill/>
        </p:spPr>
        <p:txBody>
          <a:bodyPr wrap="none">
            <a:spAutoFit/>
          </a:bodyPr>
          <a:lstStyle/>
          <a:p>
            <a:r>
              <a:rPr lang="en-CA" sz="2800" b="1" dirty="0">
                <a:solidFill>
                  <a:srgbClr val="212121"/>
                </a:solidFill>
                <a:latin typeface="Arial"/>
              </a:rPr>
              <a:t>Evaluation design</a:t>
            </a:r>
          </a:p>
        </p:txBody>
      </p:sp>
      <p:sp>
        <p:nvSpPr>
          <p:cNvPr id="6" name="TextBox 5">
            <a:extLst>
              <a:ext uri="{FF2B5EF4-FFF2-40B4-BE49-F238E27FC236}">
                <a16:creationId xmlns:a16="http://schemas.microsoft.com/office/drawing/2014/main" id="{E754A80A-EACC-CFEE-060F-D043A9756362}"/>
              </a:ext>
            </a:extLst>
          </p:cNvPr>
          <p:cNvSpPr txBox="1"/>
          <p:nvPr/>
        </p:nvSpPr>
        <p:spPr>
          <a:xfrm>
            <a:off x="548640" y="1737360"/>
            <a:ext cx="5669280" cy="1969770"/>
          </a:xfrm>
          <a:prstGeom prst="rect">
            <a:avLst/>
          </a:prstGeom>
          <a:noFill/>
        </p:spPr>
        <p:txBody>
          <a:bodyPr wrap="square" tIns="0" bIns="0">
            <a:spAutoFit/>
          </a:bodyPr>
          <a:lstStyle/>
          <a:p>
            <a:pPr marL="342900" indent="-342900" algn="just">
              <a:buFont typeface="Arial" panose="020B0604020202020204" pitchFamily="34" charset="0"/>
              <a:buChar char="•"/>
              <a:defRPr sz="2000">
                <a:solidFill>
                  <a:srgbClr val="212121"/>
                </a:solidFill>
                <a:latin typeface="Arial"/>
              </a:defRPr>
            </a:pPr>
            <a:r>
              <a:rPr lang="en-CA" sz="1600" b="1" dirty="0"/>
              <a:t>Split:</a:t>
            </a:r>
            <a:r>
              <a:rPr lang="en-CA" sz="1600" dirty="0"/>
              <a:t> chronological 60/20/20 by timestamp; fit transformers on train only.</a:t>
            </a:r>
          </a:p>
          <a:p>
            <a:pPr marL="342900" indent="-342900" algn="just">
              <a:buFont typeface="Arial" panose="020B0604020202020204" pitchFamily="34" charset="0"/>
              <a:buChar char="•"/>
              <a:defRPr sz="2000">
                <a:solidFill>
                  <a:srgbClr val="212121"/>
                </a:solidFill>
                <a:latin typeface="Arial"/>
              </a:defRPr>
            </a:pPr>
            <a:r>
              <a:rPr lang="en-CA" sz="1600" dirty="0"/>
              <a:t>Thresholds tuned on validation; test used once for final reporting.</a:t>
            </a:r>
          </a:p>
          <a:p>
            <a:pPr marL="342900" indent="-342900" algn="just">
              <a:buFont typeface="Arial" panose="020B0604020202020204" pitchFamily="34" charset="0"/>
              <a:buChar char="•"/>
              <a:defRPr sz="2000">
                <a:solidFill>
                  <a:srgbClr val="212121"/>
                </a:solidFill>
                <a:latin typeface="Arial"/>
              </a:defRPr>
            </a:pPr>
            <a:r>
              <a:rPr lang="en-CA" sz="1600" b="1" dirty="0"/>
              <a:t>Primary metric:</a:t>
            </a:r>
            <a:r>
              <a:rPr lang="en-CA" sz="1600" dirty="0"/>
              <a:t> PR-AUC (rare-event focus).</a:t>
            </a:r>
          </a:p>
          <a:p>
            <a:pPr marL="342900" indent="-342900" algn="just">
              <a:buFont typeface="Arial" panose="020B0604020202020204" pitchFamily="34" charset="0"/>
              <a:buChar char="•"/>
              <a:defRPr sz="2000">
                <a:solidFill>
                  <a:srgbClr val="212121"/>
                </a:solidFill>
                <a:latin typeface="Arial"/>
              </a:defRPr>
            </a:pPr>
            <a:r>
              <a:rPr lang="en-CA" sz="1600" b="1" dirty="0"/>
              <a:t>Secondary:</a:t>
            </a:r>
            <a:r>
              <a:rPr lang="en-CA" sz="1600" dirty="0"/>
              <a:t> ROC-AUC, Balanced Accuracy.</a:t>
            </a:r>
          </a:p>
          <a:p>
            <a:pPr marL="342900" indent="-342900" algn="just">
              <a:buFont typeface="Arial" panose="020B0604020202020204" pitchFamily="34" charset="0"/>
              <a:buChar char="•"/>
              <a:defRPr sz="2000">
                <a:solidFill>
                  <a:srgbClr val="212121"/>
                </a:solidFill>
                <a:latin typeface="Arial"/>
              </a:defRPr>
            </a:pPr>
            <a:r>
              <a:rPr lang="en-CA" sz="1600" b="1" dirty="0"/>
              <a:t>Calibration on validation:</a:t>
            </a:r>
            <a:r>
              <a:rPr lang="en-CA" sz="1600" dirty="0"/>
              <a:t> isotonic and sigmoid; thresholds re-picked post-calibration.</a:t>
            </a:r>
          </a:p>
        </p:txBody>
      </p:sp>
      <p:pic>
        <p:nvPicPr>
          <p:cNvPr id="10" name="Picture 9" descr="A graph of a graph&#10;&#10;AI-generated content may be incorrect.">
            <a:extLst>
              <a:ext uri="{FF2B5EF4-FFF2-40B4-BE49-F238E27FC236}">
                <a16:creationId xmlns:a16="http://schemas.microsoft.com/office/drawing/2014/main" id="{D389FA77-4E57-02AA-C763-102C36BC352C}"/>
              </a:ext>
            </a:extLst>
          </p:cNvPr>
          <p:cNvPicPr>
            <a:picLocks noChangeAspect="1"/>
          </p:cNvPicPr>
          <p:nvPr/>
        </p:nvPicPr>
        <p:blipFill>
          <a:blip r:embed="rId2"/>
          <a:stretch>
            <a:fillRect/>
          </a:stretch>
        </p:blipFill>
        <p:spPr>
          <a:xfrm>
            <a:off x="6431281" y="1391685"/>
            <a:ext cx="2708434" cy="1969770"/>
          </a:xfrm>
          <a:prstGeom prst="rect">
            <a:avLst/>
          </a:prstGeom>
        </p:spPr>
      </p:pic>
      <p:pic>
        <p:nvPicPr>
          <p:cNvPr id="12" name="Picture 11" descr="A graph of a graph&#10;&#10;AI-generated content may be incorrect.">
            <a:extLst>
              <a:ext uri="{FF2B5EF4-FFF2-40B4-BE49-F238E27FC236}">
                <a16:creationId xmlns:a16="http://schemas.microsoft.com/office/drawing/2014/main" id="{5F84A500-0E7A-5189-D5A1-AEF2C61A6948}"/>
              </a:ext>
            </a:extLst>
          </p:cNvPr>
          <p:cNvPicPr>
            <a:picLocks noChangeAspect="1"/>
          </p:cNvPicPr>
          <p:nvPr/>
        </p:nvPicPr>
        <p:blipFill>
          <a:blip r:embed="rId3"/>
          <a:stretch>
            <a:fillRect/>
          </a:stretch>
        </p:blipFill>
        <p:spPr>
          <a:xfrm>
            <a:off x="9282394" y="1358890"/>
            <a:ext cx="2708434" cy="1969770"/>
          </a:xfrm>
          <a:prstGeom prst="rect">
            <a:avLst/>
          </a:prstGeom>
        </p:spPr>
      </p:pic>
      <p:pic>
        <p:nvPicPr>
          <p:cNvPr id="15" name="Picture 14" descr="A graph with numbers and lines&#10;&#10;AI-generated content may be incorrect.">
            <a:extLst>
              <a:ext uri="{FF2B5EF4-FFF2-40B4-BE49-F238E27FC236}">
                <a16:creationId xmlns:a16="http://schemas.microsoft.com/office/drawing/2014/main" id="{D801EBE9-F5FC-EFE4-5450-BC94DDB30899}"/>
              </a:ext>
            </a:extLst>
          </p:cNvPr>
          <p:cNvPicPr>
            <a:picLocks noChangeAspect="1"/>
          </p:cNvPicPr>
          <p:nvPr/>
        </p:nvPicPr>
        <p:blipFill>
          <a:blip r:embed="rId4"/>
          <a:stretch>
            <a:fillRect/>
          </a:stretch>
        </p:blipFill>
        <p:spPr>
          <a:xfrm>
            <a:off x="6431282" y="3562183"/>
            <a:ext cx="2708433" cy="1785104"/>
          </a:xfrm>
          <a:prstGeom prst="rect">
            <a:avLst/>
          </a:prstGeom>
        </p:spPr>
      </p:pic>
      <p:pic>
        <p:nvPicPr>
          <p:cNvPr id="17" name="Picture 16" descr="A graph with a line graph and a line graph&#10;&#10;AI-generated content may be incorrect.">
            <a:extLst>
              <a:ext uri="{FF2B5EF4-FFF2-40B4-BE49-F238E27FC236}">
                <a16:creationId xmlns:a16="http://schemas.microsoft.com/office/drawing/2014/main" id="{962025D7-749D-9C32-9190-E6FE64429D39}"/>
              </a:ext>
            </a:extLst>
          </p:cNvPr>
          <p:cNvPicPr>
            <a:picLocks noChangeAspect="1"/>
          </p:cNvPicPr>
          <p:nvPr/>
        </p:nvPicPr>
        <p:blipFill>
          <a:blip r:embed="rId5"/>
          <a:stretch>
            <a:fillRect/>
          </a:stretch>
        </p:blipFill>
        <p:spPr>
          <a:xfrm>
            <a:off x="9492489" y="3529341"/>
            <a:ext cx="2288243" cy="1756950"/>
          </a:xfrm>
          <a:prstGeom prst="rect">
            <a:avLst/>
          </a:prstGeom>
        </p:spPr>
      </p:pic>
      <p:sp>
        <p:nvSpPr>
          <p:cNvPr id="18" name="TextBox 17">
            <a:extLst>
              <a:ext uri="{FF2B5EF4-FFF2-40B4-BE49-F238E27FC236}">
                <a16:creationId xmlns:a16="http://schemas.microsoft.com/office/drawing/2014/main" id="{3F95E8C0-5328-9D6F-CF7D-88716DC1B26E}"/>
              </a:ext>
            </a:extLst>
          </p:cNvPr>
          <p:cNvSpPr txBox="1"/>
          <p:nvPr/>
        </p:nvSpPr>
        <p:spPr>
          <a:xfrm>
            <a:off x="4243809" y="6471273"/>
            <a:ext cx="3701206" cy="276999"/>
          </a:xfrm>
          <a:prstGeom prst="rect">
            <a:avLst/>
          </a:prstGeom>
          <a:noFill/>
        </p:spPr>
        <p:txBody>
          <a:bodyPr wrap="none">
            <a:spAutoFit/>
          </a:bodyPr>
          <a:lstStyle/>
          <a:p>
            <a:pPr algn="ctr">
              <a:defRPr sz="1200">
                <a:solidFill>
                  <a:srgbClr val="787878"/>
                </a:solidFill>
                <a:latin typeface="Arial"/>
              </a:defRPr>
            </a:pPr>
            <a:r>
              <a:rPr lang="en-CA" dirty="0"/>
              <a:t>@Himanshu Saini • McMaster Alum • Data Scientist</a:t>
            </a:r>
          </a:p>
        </p:txBody>
      </p:sp>
    </p:spTree>
    <p:extLst>
      <p:ext uri="{BB962C8B-B14F-4D97-AF65-F5344CB8AC3E}">
        <p14:creationId xmlns:p14="http://schemas.microsoft.com/office/powerpoint/2010/main" val="862170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DA81F-56B8-41B0-47A4-C7D144C8A139}"/>
            </a:ext>
          </a:extLst>
        </p:cNvPr>
        <p:cNvGrpSpPr/>
        <p:nvPr/>
      </p:nvGrpSpPr>
      <p:grpSpPr>
        <a:xfrm>
          <a:off x="0" y="0"/>
          <a:ext cx="0" cy="0"/>
          <a:chOff x="0" y="0"/>
          <a:chExt cx="0" cy="0"/>
        </a:xfrm>
      </p:grpSpPr>
      <p:pic>
        <p:nvPicPr>
          <p:cNvPr id="9" name="Picture 8" descr="A graph of a graph with text&#10;&#10;AI-generated content may be incorrect.">
            <a:extLst>
              <a:ext uri="{FF2B5EF4-FFF2-40B4-BE49-F238E27FC236}">
                <a16:creationId xmlns:a16="http://schemas.microsoft.com/office/drawing/2014/main" id="{F5592C64-A853-9365-53FE-093A22822928}"/>
              </a:ext>
            </a:extLst>
          </p:cNvPr>
          <p:cNvPicPr>
            <a:picLocks noChangeAspect="1"/>
          </p:cNvPicPr>
          <p:nvPr/>
        </p:nvPicPr>
        <p:blipFill>
          <a:blip r:embed="rId2"/>
          <a:stretch>
            <a:fillRect/>
          </a:stretch>
        </p:blipFill>
        <p:spPr>
          <a:xfrm>
            <a:off x="5160311" y="2229802"/>
            <a:ext cx="6885269" cy="3767411"/>
          </a:xfrm>
          <a:prstGeom prst="rect">
            <a:avLst/>
          </a:prstGeom>
        </p:spPr>
      </p:pic>
      <p:sp>
        <p:nvSpPr>
          <p:cNvPr id="2" name="Rectangle 1">
            <a:extLst>
              <a:ext uri="{FF2B5EF4-FFF2-40B4-BE49-F238E27FC236}">
                <a16:creationId xmlns:a16="http://schemas.microsoft.com/office/drawing/2014/main" id="{8C32BF55-F133-1845-F55D-525613D12DE6}"/>
              </a:ext>
            </a:extLst>
          </p:cNvPr>
          <p:cNvSpPr/>
          <p:nvPr/>
        </p:nvSpPr>
        <p:spPr>
          <a:xfrm>
            <a:off x="0" y="0"/>
            <a:ext cx="12188952" cy="822960"/>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E0CB55EA-523A-B151-0518-C8FFEDB25840}"/>
              </a:ext>
            </a:extLst>
          </p:cNvPr>
          <p:cNvSpPr/>
          <p:nvPr/>
        </p:nvSpPr>
        <p:spPr>
          <a:xfrm>
            <a:off x="0" y="6748272"/>
            <a:ext cx="12188952" cy="109728"/>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32B20773-C331-23CB-0FD9-532A523C904C}"/>
              </a:ext>
            </a:extLst>
          </p:cNvPr>
          <p:cNvSpPr txBox="1"/>
          <p:nvPr/>
        </p:nvSpPr>
        <p:spPr>
          <a:xfrm>
            <a:off x="548640" y="164592"/>
            <a:ext cx="4365298" cy="646331"/>
          </a:xfrm>
          <a:prstGeom prst="rect">
            <a:avLst/>
          </a:prstGeom>
          <a:noFill/>
        </p:spPr>
        <p:txBody>
          <a:bodyPr wrap="none">
            <a:spAutoFit/>
          </a:bodyPr>
          <a:lstStyle/>
          <a:p>
            <a:r>
              <a:rPr lang="en-CA" sz="3600" b="1" dirty="0">
                <a:solidFill>
                  <a:srgbClr val="FFFFFF"/>
                </a:solidFill>
                <a:latin typeface="Arial"/>
              </a:rPr>
              <a:t>Results — PR‑AUC</a:t>
            </a:r>
          </a:p>
        </p:txBody>
      </p:sp>
      <p:sp>
        <p:nvSpPr>
          <p:cNvPr id="5" name="TextBox 4">
            <a:extLst>
              <a:ext uri="{FF2B5EF4-FFF2-40B4-BE49-F238E27FC236}">
                <a16:creationId xmlns:a16="http://schemas.microsoft.com/office/drawing/2014/main" id="{38844561-115C-3B78-A6BD-5BBF410DB632}"/>
              </a:ext>
            </a:extLst>
          </p:cNvPr>
          <p:cNvSpPr txBox="1"/>
          <p:nvPr/>
        </p:nvSpPr>
        <p:spPr>
          <a:xfrm>
            <a:off x="548640" y="1097280"/>
            <a:ext cx="2342308" cy="523220"/>
          </a:xfrm>
          <a:prstGeom prst="rect">
            <a:avLst/>
          </a:prstGeom>
          <a:noFill/>
        </p:spPr>
        <p:txBody>
          <a:bodyPr wrap="none">
            <a:spAutoFit/>
          </a:bodyPr>
          <a:lstStyle/>
          <a:p>
            <a:r>
              <a:rPr lang="en-CA" sz="2800" b="1" dirty="0">
                <a:solidFill>
                  <a:srgbClr val="212121"/>
                </a:solidFill>
                <a:latin typeface="Arial"/>
              </a:rPr>
              <a:t>Key findings</a:t>
            </a:r>
          </a:p>
        </p:txBody>
      </p:sp>
      <p:sp>
        <p:nvSpPr>
          <p:cNvPr id="6" name="TextBox 5">
            <a:extLst>
              <a:ext uri="{FF2B5EF4-FFF2-40B4-BE49-F238E27FC236}">
                <a16:creationId xmlns:a16="http://schemas.microsoft.com/office/drawing/2014/main" id="{F1021D3A-3381-A16B-9FBD-03ADDB9E09F1}"/>
              </a:ext>
            </a:extLst>
          </p:cNvPr>
          <p:cNvSpPr txBox="1"/>
          <p:nvPr/>
        </p:nvSpPr>
        <p:spPr>
          <a:xfrm>
            <a:off x="548640" y="1737360"/>
            <a:ext cx="5669280" cy="984885"/>
          </a:xfrm>
          <a:prstGeom prst="rect">
            <a:avLst/>
          </a:prstGeom>
          <a:noFill/>
        </p:spPr>
        <p:txBody>
          <a:bodyPr wrap="square" tIns="0" bIns="0">
            <a:spAutoFit/>
          </a:bodyPr>
          <a:lstStyle/>
          <a:p>
            <a:pPr marL="342900" indent="-342900" algn="just">
              <a:buFont typeface="Arial" panose="020B0604020202020204" pitchFamily="34" charset="0"/>
              <a:buChar char="•"/>
              <a:defRPr sz="2000">
                <a:solidFill>
                  <a:srgbClr val="212121"/>
                </a:solidFill>
                <a:latin typeface="Arial"/>
              </a:defRPr>
            </a:pPr>
            <a:r>
              <a:rPr lang="en-CA" sz="1600" dirty="0"/>
              <a:t>Logistic Regression PR-AUC ≈ 0.120 (test)</a:t>
            </a:r>
          </a:p>
          <a:p>
            <a:pPr marL="342900" indent="-342900" algn="just">
              <a:buFont typeface="Arial" panose="020B0604020202020204" pitchFamily="34" charset="0"/>
              <a:buChar char="•"/>
              <a:defRPr sz="2000">
                <a:solidFill>
                  <a:srgbClr val="212121"/>
                </a:solidFill>
                <a:latin typeface="Arial"/>
              </a:defRPr>
            </a:pPr>
            <a:r>
              <a:rPr lang="en-CA" sz="1600" dirty="0"/>
              <a:t>Simple averaging ≈ 0.116; Stacking ≈ 0.098</a:t>
            </a:r>
          </a:p>
          <a:p>
            <a:pPr marL="342900" indent="-342900" algn="just">
              <a:buFont typeface="Arial" panose="020B0604020202020204" pitchFamily="34" charset="0"/>
              <a:buChar char="•"/>
              <a:defRPr sz="2000">
                <a:solidFill>
                  <a:srgbClr val="212121"/>
                </a:solidFill>
                <a:latin typeface="Arial"/>
              </a:defRPr>
            </a:pPr>
            <a:r>
              <a:rPr lang="en-CA" sz="1600" dirty="0"/>
              <a:t>Random Forest ≈ 0.072; MLP ≈ 0.070; </a:t>
            </a:r>
            <a:r>
              <a:rPr lang="en-CA" sz="1600" dirty="0" err="1"/>
              <a:t>XGBoost</a:t>
            </a:r>
            <a:r>
              <a:rPr lang="en-CA" sz="1600" dirty="0"/>
              <a:t> ≈ 0.059</a:t>
            </a:r>
          </a:p>
          <a:p>
            <a:pPr marL="342900" indent="-342900" algn="just">
              <a:buFont typeface="Arial" panose="020B0604020202020204" pitchFamily="34" charset="0"/>
              <a:buChar char="•"/>
              <a:defRPr sz="2000">
                <a:solidFill>
                  <a:srgbClr val="212121"/>
                </a:solidFill>
                <a:latin typeface="Arial"/>
              </a:defRPr>
            </a:pPr>
            <a:r>
              <a:rPr lang="en-CA" sz="1600" dirty="0"/>
              <a:t>Absolute precision low in rare-event regimes</a:t>
            </a:r>
          </a:p>
        </p:txBody>
      </p:sp>
      <p:sp>
        <p:nvSpPr>
          <p:cNvPr id="11" name="TextBox 10">
            <a:extLst>
              <a:ext uri="{FF2B5EF4-FFF2-40B4-BE49-F238E27FC236}">
                <a16:creationId xmlns:a16="http://schemas.microsoft.com/office/drawing/2014/main" id="{D8076334-84CA-B6BC-17F9-1428D2CE4BD8}"/>
              </a:ext>
            </a:extLst>
          </p:cNvPr>
          <p:cNvSpPr txBox="1"/>
          <p:nvPr/>
        </p:nvSpPr>
        <p:spPr>
          <a:xfrm>
            <a:off x="4243809" y="6471273"/>
            <a:ext cx="3701206" cy="276999"/>
          </a:xfrm>
          <a:prstGeom prst="rect">
            <a:avLst/>
          </a:prstGeom>
          <a:noFill/>
        </p:spPr>
        <p:txBody>
          <a:bodyPr wrap="none">
            <a:spAutoFit/>
          </a:bodyPr>
          <a:lstStyle/>
          <a:p>
            <a:pPr algn="ctr">
              <a:defRPr sz="1200">
                <a:solidFill>
                  <a:srgbClr val="787878"/>
                </a:solidFill>
                <a:latin typeface="Arial"/>
              </a:defRPr>
            </a:pPr>
            <a:r>
              <a:rPr lang="en-CA" dirty="0"/>
              <a:t>@Himanshu Saini • McMaster Alum • Data Scientist</a:t>
            </a:r>
          </a:p>
        </p:txBody>
      </p:sp>
    </p:spTree>
    <p:extLst>
      <p:ext uri="{BB962C8B-B14F-4D97-AF65-F5344CB8AC3E}">
        <p14:creationId xmlns:p14="http://schemas.microsoft.com/office/powerpoint/2010/main" val="74690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D3DA0-E4FB-F03A-CF3B-47DE593B0F64}"/>
            </a:ext>
          </a:extLst>
        </p:cNvPr>
        <p:cNvGrpSpPr/>
        <p:nvPr/>
      </p:nvGrpSpPr>
      <p:grpSpPr>
        <a:xfrm>
          <a:off x="0" y="0"/>
          <a:ext cx="0" cy="0"/>
          <a:chOff x="0" y="0"/>
          <a:chExt cx="0" cy="0"/>
        </a:xfrm>
      </p:grpSpPr>
      <p:pic>
        <p:nvPicPr>
          <p:cNvPr id="10" name="Picture 9" descr="A graph of a graph with text&#10;&#10;AI-generated content may be incorrect.">
            <a:extLst>
              <a:ext uri="{FF2B5EF4-FFF2-40B4-BE49-F238E27FC236}">
                <a16:creationId xmlns:a16="http://schemas.microsoft.com/office/drawing/2014/main" id="{0E87E54F-6E2E-947C-19C9-79736134AE86}"/>
              </a:ext>
            </a:extLst>
          </p:cNvPr>
          <p:cNvPicPr>
            <a:picLocks noChangeAspect="1"/>
          </p:cNvPicPr>
          <p:nvPr/>
        </p:nvPicPr>
        <p:blipFill>
          <a:blip r:embed="rId2"/>
          <a:stretch>
            <a:fillRect/>
          </a:stretch>
        </p:blipFill>
        <p:spPr>
          <a:xfrm>
            <a:off x="5076984" y="2420824"/>
            <a:ext cx="6680086" cy="3655141"/>
          </a:xfrm>
          <a:prstGeom prst="rect">
            <a:avLst/>
          </a:prstGeom>
        </p:spPr>
      </p:pic>
      <p:sp>
        <p:nvSpPr>
          <p:cNvPr id="2" name="Rectangle 1">
            <a:extLst>
              <a:ext uri="{FF2B5EF4-FFF2-40B4-BE49-F238E27FC236}">
                <a16:creationId xmlns:a16="http://schemas.microsoft.com/office/drawing/2014/main" id="{4D5E9D23-124E-8385-20DC-5A33B60B0955}"/>
              </a:ext>
            </a:extLst>
          </p:cNvPr>
          <p:cNvSpPr/>
          <p:nvPr/>
        </p:nvSpPr>
        <p:spPr>
          <a:xfrm>
            <a:off x="0" y="0"/>
            <a:ext cx="12188952" cy="822960"/>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55B39A49-AF82-087C-1A3B-B5D66D74AB41}"/>
              </a:ext>
            </a:extLst>
          </p:cNvPr>
          <p:cNvSpPr/>
          <p:nvPr/>
        </p:nvSpPr>
        <p:spPr>
          <a:xfrm>
            <a:off x="0" y="6748272"/>
            <a:ext cx="12188952" cy="109728"/>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250CD2FE-3C55-78FE-5E25-F725FBDE4787}"/>
              </a:ext>
            </a:extLst>
          </p:cNvPr>
          <p:cNvSpPr txBox="1"/>
          <p:nvPr/>
        </p:nvSpPr>
        <p:spPr>
          <a:xfrm>
            <a:off x="548640" y="164592"/>
            <a:ext cx="4750018" cy="646331"/>
          </a:xfrm>
          <a:prstGeom prst="rect">
            <a:avLst/>
          </a:prstGeom>
          <a:noFill/>
        </p:spPr>
        <p:txBody>
          <a:bodyPr wrap="none">
            <a:spAutoFit/>
          </a:bodyPr>
          <a:lstStyle/>
          <a:p>
            <a:r>
              <a:rPr lang="en-CA" sz="3600" b="1" dirty="0">
                <a:solidFill>
                  <a:srgbClr val="FFFFFF"/>
                </a:solidFill>
                <a:latin typeface="Arial"/>
              </a:rPr>
              <a:t>Results — ROC‑AUC</a:t>
            </a:r>
          </a:p>
        </p:txBody>
      </p:sp>
      <p:sp>
        <p:nvSpPr>
          <p:cNvPr id="5" name="TextBox 4">
            <a:extLst>
              <a:ext uri="{FF2B5EF4-FFF2-40B4-BE49-F238E27FC236}">
                <a16:creationId xmlns:a16="http://schemas.microsoft.com/office/drawing/2014/main" id="{FAD89402-39E1-6EB0-089D-24B70DB262A0}"/>
              </a:ext>
            </a:extLst>
          </p:cNvPr>
          <p:cNvSpPr txBox="1"/>
          <p:nvPr/>
        </p:nvSpPr>
        <p:spPr>
          <a:xfrm>
            <a:off x="548640" y="1097280"/>
            <a:ext cx="3143809" cy="523220"/>
          </a:xfrm>
          <a:prstGeom prst="rect">
            <a:avLst/>
          </a:prstGeom>
          <a:noFill/>
        </p:spPr>
        <p:txBody>
          <a:bodyPr wrap="none">
            <a:spAutoFit/>
          </a:bodyPr>
          <a:lstStyle/>
          <a:p>
            <a:r>
              <a:rPr lang="en-CA" sz="2800" b="1" dirty="0">
                <a:solidFill>
                  <a:srgbClr val="212121"/>
                </a:solidFill>
                <a:latin typeface="Arial"/>
              </a:rPr>
              <a:t>Secondary check</a:t>
            </a:r>
          </a:p>
        </p:txBody>
      </p:sp>
      <p:sp>
        <p:nvSpPr>
          <p:cNvPr id="6" name="TextBox 5">
            <a:extLst>
              <a:ext uri="{FF2B5EF4-FFF2-40B4-BE49-F238E27FC236}">
                <a16:creationId xmlns:a16="http://schemas.microsoft.com/office/drawing/2014/main" id="{50EEA346-8AC3-EA56-C99C-33B980CFF946}"/>
              </a:ext>
            </a:extLst>
          </p:cNvPr>
          <p:cNvSpPr txBox="1"/>
          <p:nvPr/>
        </p:nvSpPr>
        <p:spPr>
          <a:xfrm>
            <a:off x="548640" y="1737360"/>
            <a:ext cx="5669280" cy="984885"/>
          </a:xfrm>
          <a:prstGeom prst="rect">
            <a:avLst/>
          </a:prstGeom>
          <a:noFill/>
        </p:spPr>
        <p:txBody>
          <a:bodyPr wrap="square" tIns="0" bIns="0">
            <a:spAutoFit/>
          </a:bodyPr>
          <a:lstStyle/>
          <a:p>
            <a:pPr marL="342900" indent="-342900" algn="just">
              <a:buFont typeface="Arial" panose="020B0604020202020204" pitchFamily="34" charset="0"/>
              <a:buChar char="•"/>
              <a:defRPr sz="2000">
                <a:solidFill>
                  <a:srgbClr val="212121"/>
                </a:solidFill>
                <a:latin typeface="Arial"/>
              </a:defRPr>
            </a:pPr>
            <a:r>
              <a:rPr lang="en-CA" sz="1600" dirty="0"/>
              <a:t>Avg ensemble ROC-AUC ≈ 0.749; Stacking ≈ 0.709</a:t>
            </a:r>
          </a:p>
          <a:p>
            <a:pPr marL="342900" indent="-342900" algn="just">
              <a:buFont typeface="Arial" panose="020B0604020202020204" pitchFamily="34" charset="0"/>
              <a:buChar char="•"/>
              <a:defRPr sz="2000">
                <a:solidFill>
                  <a:srgbClr val="212121"/>
                </a:solidFill>
                <a:latin typeface="Arial"/>
              </a:defRPr>
            </a:pPr>
            <a:r>
              <a:rPr lang="en-CA" sz="1600" dirty="0"/>
              <a:t>Logistic ≈ 0.643; Random Forest ≈ 0.617</a:t>
            </a:r>
          </a:p>
          <a:p>
            <a:pPr marL="342900" indent="-342900" algn="just">
              <a:buFont typeface="Arial" panose="020B0604020202020204" pitchFamily="34" charset="0"/>
              <a:buChar char="•"/>
              <a:defRPr sz="2000">
                <a:solidFill>
                  <a:srgbClr val="212121"/>
                </a:solidFill>
                <a:latin typeface="Arial"/>
              </a:defRPr>
            </a:pPr>
            <a:r>
              <a:rPr lang="en-CA" sz="1600" dirty="0"/>
              <a:t>ROC is supportive. PR-AUC stays primary under 6.6% prevalence.</a:t>
            </a:r>
          </a:p>
        </p:txBody>
      </p:sp>
      <p:sp>
        <p:nvSpPr>
          <p:cNvPr id="11" name="TextBox 10">
            <a:extLst>
              <a:ext uri="{FF2B5EF4-FFF2-40B4-BE49-F238E27FC236}">
                <a16:creationId xmlns:a16="http://schemas.microsoft.com/office/drawing/2014/main" id="{D3F5426A-2A32-5FB0-DF0B-7FC4C0E9FB94}"/>
              </a:ext>
            </a:extLst>
          </p:cNvPr>
          <p:cNvSpPr txBox="1"/>
          <p:nvPr/>
        </p:nvSpPr>
        <p:spPr>
          <a:xfrm>
            <a:off x="4243809" y="6471273"/>
            <a:ext cx="3701206" cy="276999"/>
          </a:xfrm>
          <a:prstGeom prst="rect">
            <a:avLst/>
          </a:prstGeom>
          <a:noFill/>
        </p:spPr>
        <p:txBody>
          <a:bodyPr wrap="none">
            <a:spAutoFit/>
          </a:bodyPr>
          <a:lstStyle/>
          <a:p>
            <a:pPr algn="ctr">
              <a:defRPr sz="1200">
                <a:solidFill>
                  <a:srgbClr val="787878"/>
                </a:solidFill>
                <a:latin typeface="Arial"/>
              </a:defRPr>
            </a:pPr>
            <a:r>
              <a:rPr lang="en-CA" dirty="0"/>
              <a:t>@Himanshu Saini • McMaster Alum • Data Scientist</a:t>
            </a:r>
          </a:p>
        </p:txBody>
      </p:sp>
    </p:spTree>
    <p:extLst>
      <p:ext uri="{BB962C8B-B14F-4D97-AF65-F5344CB8AC3E}">
        <p14:creationId xmlns:p14="http://schemas.microsoft.com/office/powerpoint/2010/main" val="3099198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7354B-5558-E1F5-55F5-B032B310100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C8A647C-509B-FE69-74F5-B20202EC7CC3}"/>
              </a:ext>
            </a:extLst>
          </p:cNvPr>
          <p:cNvSpPr/>
          <p:nvPr/>
        </p:nvSpPr>
        <p:spPr>
          <a:xfrm>
            <a:off x="0" y="0"/>
            <a:ext cx="12188952" cy="822960"/>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38CAFDFD-06D6-D0E1-48C3-05AC4370C1EF}"/>
              </a:ext>
            </a:extLst>
          </p:cNvPr>
          <p:cNvSpPr/>
          <p:nvPr/>
        </p:nvSpPr>
        <p:spPr>
          <a:xfrm>
            <a:off x="0" y="6748272"/>
            <a:ext cx="12188952" cy="109728"/>
          </a:xfrm>
          <a:prstGeom prst="rect">
            <a:avLst/>
          </a:prstGeom>
          <a:solidFill>
            <a:srgbClr val="7A003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a:extLst>
              <a:ext uri="{FF2B5EF4-FFF2-40B4-BE49-F238E27FC236}">
                <a16:creationId xmlns:a16="http://schemas.microsoft.com/office/drawing/2014/main" id="{E542A1D9-6BB8-D022-EBDB-BAB69EDFDAE8}"/>
              </a:ext>
            </a:extLst>
          </p:cNvPr>
          <p:cNvSpPr txBox="1"/>
          <p:nvPr/>
        </p:nvSpPr>
        <p:spPr>
          <a:xfrm>
            <a:off x="548640" y="164592"/>
            <a:ext cx="5955476" cy="646331"/>
          </a:xfrm>
          <a:prstGeom prst="rect">
            <a:avLst/>
          </a:prstGeom>
          <a:noFill/>
        </p:spPr>
        <p:txBody>
          <a:bodyPr wrap="none">
            <a:spAutoFit/>
          </a:bodyPr>
          <a:lstStyle/>
          <a:p>
            <a:r>
              <a:rPr lang="en-CA" sz="3600" b="1" dirty="0">
                <a:solidFill>
                  <a:srgbClr val="FFFFFF"/>
                </a:solidFill>
                <a:latin typeface="Arial"/>
              </a:rPr>
              <a:t>Cost‑Sensitive Operations</a:t>
            </a:r>
          </a:p>
        </p:txBody>
      </p:sp>
      <p:sp>
        <p:nvSpPr>
          <p:cNvPr id="5" name="TextBox 4">
            <a:extLst>
              <a:ext uri="{FF2B5EF4-FFF2-40B4-BE49-F238E27FC236}">
                <a16:creationId xmlns:a16="http://schemas.microsoft.com/office/drawing/2014/main" id="{3F322F57-915D-D423-6C2E-CC6C1089E641}"/>
              </a:ext>
            </a:extLst>
          </p:cNvPr>
          <p:cNvSpPr txBox="1"/>
          <p:nvPr/>
        </p:nvSpPr>
        <p:spPr>
          <a:xfrm>
            <a:off x="548640" y="1097280"/>
            <a:ext cx="3361818" cy="523220"/>
          </a:xfrm>
          <a:prstGeom prst="rect">
            <a:avLst/>
          </a:prstGeom>
          <a:noFill/>
        </p:spPr>
        <p:txBody>
          <a:bodyPr wrap="none">
            <a:spAutoFit/>
          </a:bodyPr>
          <a:lstStyle/>
          <a:p>
            <a:r>
              <a:rPr lang="en-CA" sz="2800" b="1" dirty="0">
                <a:solidFill>
                  <a:srgbClr val="212121"/>
                </a:solidFill>
                <a:latin typeface="Arial"/>
              </a:rPr>
              <a:t>Decision guidance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AF5F31-6A36-C469-5C60-17E4A62C8739}"/>
                  </a:ext>
                </a:extLst>
              </p:cNvPr>
              <p:cNvSpPr txBox="1"/>
              <p:nvPr/>
            </p:nvSpPr>
            <p:spPr>
              <a:xfrm>
                <a:off x="548640" y="1737360"/>
                <a:ext cx="5669280" cy="1969770"/>
              </a:xfrm>
              <a:prstGeom prst="rect">
                <a:avLst/>
              </a:prstGeom>
              <a:noFill/>
            </p:spPr>
            <p:txBody>
              <a:bodyPr wrap="square" tIns="0" bIns="0">
                <a:spAutoFit/>
              </a:bodyPr>
              <a:lstStyle/>
              <a:p>
                <a:pPr marL="342900" indent="-342900" algn="just">
                  <a:buFont typeface="Arial" panose="020B0604020202020204" pitchFamily="34" charset="0"/>
                  <a:buChar char="•"/>
                  <a:defRPr sz="2000">
                    <a:solidFill>
                      <a:srgbClr val="212121"/>
                    </a:solidFill>
                    <a:latin typeface="Arial"/>
                  </a:defRPr>
                </a:pPr>
                <a:r>
                  <a:rPr lang="en-CA" sz="1600" b="1" dirty="0"/>
                  <a:t>Expected cost per 1K wafers:</a:t>
                </a:r>
                <a:r>
                  <a:rPr lang="en-CA" sz="1600" dirty="0"/>
                  <a:t> </a:t>
                </a:r>
                <a:endParaRPr lang="en-CA" sz="1600" i="1" dirty="0">
                  <a:latin typeface="Cambria Math" panose="02040503050406030204" pitchFamily="18" charset="0"/>
                </a:endParaRPr>
              </a:p>
              <a:p>
                <a:pPr algn="just">
                  <a:defRPr sz="2000">
                    <a:solidFill>
                      <a:srgbClr val="212121"/>
                    </a:solidFill>
                    <a:latin typeface="Arial"/>
                  </a:defRPr>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𝑐</m:t>
                          </m:r>
                        </m:e>
                        <m:sub>
                          <m:r>
                            <a:rPr lang="en-CA" sz="1600" b="0" i="1" smtClean="0">
                              <a:latin typeface="Cambria Math" panose="02040503050406030204" pitchFamily="18" charset="0"/>
                            </a:rPr>
                            <m:t>1</m:t>
                          </m:r>
                          <m:r>
                            <a:rPr lang="en-CA" sz="1600" b="0" i="1" smtClean="0">
                              <a:latin typeface="Cambria Math" panose="02040503050406030204" pitchFamily="18" charset="0"/>
                            </a:rPr>
                            <m:t>𝑘</m:t>
                          </m:r>
                        </m:sub>
                      </m:sSub>
                      <m:r>
                        <a:rPr lang="en-CA" sz="1600" b="0" i="1" smtClean="0">
                          <a:latin typeface="Cambria Math" panose="02040503050406030204" pitchFamily="18" charset="0"/>
                        </a:rPr>
                        <m:t>=1000</m:t>
                      </m:r>
                      <m:d>
                        <m:dPr>
                          <m:ctrlPr>
                            <a:rPr lang="en-CA" sz="1600" b="0" i="1" smtClean="0">
                              <a:latin typeface="Cambria Math" panose="02040503050406030204" pitchFamily="18" charset="0"/>
                            </a:rPr>
                          </m:ctrlPr>
                        </m:dPr>
                        <m:e>
                          <m:f>
                            <m:fPr>
                              <m:type m:val="lin"/>
                              <m:ctrlPr>
                                <a:rPr lang="en-CA" sz="1600" b="0" i="1" smtClean="0">
                                  <a:latin typeface="Cambria Math" panose="02040503050406030204" pitchFamily="18" charset="0"/>
                                </a:rPr>
                              </m:ctrlPr>
                            </m:fPr>
                            <m:num>
                              <m:r>
                                <a:rPr lang="en-CA" sz="1600" b="0" i="1" smtClean="0">
                                  <a:latin typeface="Cambria Math" panose="02040503050406030204" pitchFamily="18" charset="0"/>
                                </a:rPr>
                                <m:t>𝐹𝑁</m:t>
                              </m:r>
                            </m:num>
                            <m:den>
                              <m:r>
                                <a:rPr lang="en-CA" sz="1600" b="0" i="1" smtClean="0">
                                  <a:latin typeface="Cambria Math" panose="02040503050406030204" pitchFamily="18" charset="0"/>
                                </a:rPr>
                                <m:t>𝑁</m:t>
                              </m:r>
                              <m:r>
                                <a:rPr lang="en-CA" sz="1600" b="0" i="1" smtClean="0">
                                  <a:latin typeface="Cambria Math" panose="02040503050406030204" pitchFamily="18" charset="0"/>
                                  <a:ea typeface="Cambria Math" panose="02040503050406030204" pitchFamily="18" charset="0"/>
                                </a:rPr>
                                <m:t>∙</m:t>
                              </m:r>
                              <m:sSub>
                                <m:sSubPr>
                                  <m:ctrlPr>
                                    <a:rPr lang="en-CA" sz="1600" b="0" i="1" smtClean="0">
                                      <a:latin typeface="Cambria Math" panose="02040503050406030204" pitchFamily="18" charset="0"/>
                                      <a:ea typeface="Cambria Math" panose="02040503050406030204" pitchFamily="18" charset="0"/>
                                    </a:rPr>
                                  </m:ctrlPr>
                                </m:sSubPr>
                                <m:e>
                                  <m:r>
                                    <a:rPr lang="en-CA" sz="1600" b="0" i="1" smtClean="0">
                                      <a:latin typeface="Cambria Math" panose="02040503050406030204" pitchFamily="18" charset="0"/>
                                      <a:ea typeface="Cambria Math" panose="02040503050406030204" pitchFamily="18" charset="0"/>
                                    </a:rPr>
                                    <m:t>𝑐</m:t>
                                  </m:r>
                                </m:e>
                                <m:sub>
                                  <m:r>
                                    <a:rPr lang="en-CA" sz="1600" b="0" i="1" smtClean="0">
                                      <a:latin typeface="Cambria Math" panose="02040503050406030204" pitchFamily="18" charset="0"/>
                                      <a:ea typeface="Cambria Math" panose="02040503050406030204" pitchFamily="18" charset="0"/>
                                    </a:rPr>
                                    <m:t>𝐹𝑁</m:t>
                                  </m:r>
                                </m:sub>
                              </m:sSub>
                            </m:den>
                          </m:f>
                          <m:r>
                            <a:rPr lang="en-CA" sz="1600" b="0" i="1" smtClean="0">
                              <a:latin typeface="Cambria Math" panose="02040503050406030204" pitchFamily="18" charset="0"/>
                            </a:rPr>
                            <m:t>+</m:t>
                          </m:r>
                          <m:f>
                            <m:fPr>
                              <m:type m:val="lin"/>
                              <m:ctrlPr>
                                <a:rPr lang="en-CA" sz="1600" i="1">
                                  <a:latin typeface="Cambria Math" panose="02040503050406030204" pitchFamily="18" charset="0"/>
                                </a:rPr>
                              </m:ctrlPr>
                            </m:fPr>
                            <m:num>
                              <m:r>
                                <a:rPr lang="en-CA" sz="1600" i="1">
                                  <a:latin typeface="Cambria Math" panose="02040503050406030204" pitchFamily="18" charset="0"/>
                                </a:rPr>
                                <m:t>𝐹</m:t>
                              </m:r>
                              <m:r>
                                <a:rPr lang="en-CA" sz="1600" b="0" i="1" smtClean="0">
                                  <a:latin typeface="Cambria Math" panose="02040503050406030204" pitchFamily="18" charset="0"/>
                                </a:rPr>
                                <m:t>𝑃</m:t>
                              </m:r>
                            </m:num>
                            <m:den>
                              <m:r>
                                <a:rPr lang="en-CA" sz="1600" i="1">
                                  <a:latin typeface="Cambria Math" panose="02040503050406030204" pitchFamily="18" charset="0"/>
                                </a:rPr>
                                <m:t>𝑁</m:t>
                              </m:r>
                              <m:r>
                                <a:rPr lang="en-CA" sz="1600" i="1">
                                  <a:latin typeface="Cambria Math" panose="02040503050406030204" pitchFamily="18" charset="0"/>
                                  <a:ea typeface="Cambria Math" panose="02040503050406030204" pitchFamily="18" charset="0"/>
                                </a:rPr>
                                <m:t>∙</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𝑐</m:t>
                                  </m:r>
                                </m:e>
                                <m:sub>
                                  <m:r>
                                    <a:rPr lang="en-CA" sz="1600" i="1">
                                      <a:latin typeface="Cambria Math" panose="02040503050406030204" pitchFamily="18" charset="0"/>
                                      <a:ea typeface="Cambria Math" panose="02040503050406030204" pitchFamily="18" charset="0"/>
                                    </a:rPr>
                                    <m:t>𝐹</m:t>
                                  </m:r>
                                  <m:r>
                                    <a:rPr lang="en-CA" sz="1600" b="0" i="1" smtClean="0">
                                      <a:latin typeface="Cambria Math" panose="02040503050406030204" pitchFamily="18" charset="0"/>
                                      <a:ea typeface="Cambria Math" panose="02040503050406030204" pitchFamily="18" charset="0"/>
                                    </a:rPr>
                                    <m:t>𝑃</m:t>
                                  </m:r>
                                </m:sub>
                              </m:sSub>
                            </m:den>
                          </m:f>
                        </m:e>
                      </m:d>
                    </m:oMath>
                  </m:oMathPara>
                </a14:m>
                <a:endParaRPr lang="en-CA" sz="1600" b="0" dirty="0">
                  <a:ea typeface="Cambria Math" panose="02040503050406030204" pitchFamily="18" charset="0"/>
                </a:endParaRPr>
              </a:p>
              <a:p>
                <a:pPr marL="342900" indent="-342900" algn="just">
                  <a:buFont typeface="Arial" panose="020B0604020202020204" pitchFamily="34" charset="0"/>
                  <a:buChar char="•"/>
                  <a:defRPr sz="2000">
                    <a:solidFill>
                      <a:srgbClr val="212121"/>
                    </a:solidFill>
                    <a:latin typeface="Arial"/>
                  </a:defRPr>
                </a:pPr>
                <a:r>
                  <a:rPr lang="en-CA" sz="1600" b="1" dirty="0"/>
                  <a:t>Logistic cheaper</a:t>
                </a:r>
                <a:r>
                  <a:rPr lang="en-CA" sz="1600" dirty="0"/>
                  <a:t> when FN:FP ≤ ≈18:1.</a:t>
                </a:r>
              </a:p>
              <a:p>
                <a:pPr marL="342900" indent="-342900" algn="just">
                  <a:buFont typeface="Arial" panose="020B0604020202020204" pitchFamily="34" charset="0"/>
                  <a:buChar char="•"/>
                  <a:defRPr sz="2000">
                    <a:solidFill>
                      <a:srgbClr val="212121"/>
                    </a:solidFill>
                    <a:latin typeface="Arial"/>
                  </a:defRPr>
                </a:pPr>
                <a:r>
                  <a:rPr lang="en-CA" sz="1600" b="1" dirty="0"/>
                  <a:t>Random Forest cheaper</a:t>
                </a:r>
                <a:r>
                  <a:rPr lang="en-CA" sz="1600" dirty="0"/>
                  <a:t> when FN:FP ≥ ≈19:1.</a:t>
                </a:r>
              </a:p>
              <a:p>
                <a:pPr marL="342900" indent="-342900" algn="just">
                  <a:buFont typeface="Arial" panose="020B0604020202020204" pitchFamily="34" charset="0"/>
                  <a:buChar char="•"/>
                  <a:defRPr sz="2000">
                    <a:solidFill>
                      <a:srgbClr val="212121"/>
                    </a:solidFill>
                    <a:latin typeface="Arial"/>
                  </a:defRPr>
                </a:pPr>
                <a:r>
                  <a:rPr lang="en-CA" sz="1600" dirty="0"/>
                  <a:t>Pick threshold on validation to meet recall and alarm-load targets.</a:t>
                </a:r>
              </a:p>
              <a:p>
                <a:pPr marL="342900" indent="-342900" algn="just">
                  <a:buFont typeface="Arial" panose="020B0604020202020204" pitchFamily="34" charset="0"/>
                  <a:buChar char="•"/>
                  <a:defRPr sz="2000">
                    <a:solidFill>
                      <a:srgbClr val="212121"/>
                    </a:solidFill>
                    <a:latin typeface="Arial"/>
                  </a:defRPr>
                </a:pPr>
                <a:r>
                  <a:rPr lang="en-CA" sz="1600" dirty="0"/>
                  <a:t>Use </a:t>
                </a:r>
                <a:r>
                  <a:rPr lang="en-CA" sz="1600" b="1" dirty="0"/>
                  <a:t>calibrated probabilities</a:t>
                </a:r>
                <a:r>
                  <a:rPr lang="en-CA" sz="1600" dirty="0"/>
                  <a:t> for stable thresholding.</a:t>
                </a:r>
              </a:p>
              <a:p>
                <a:pPr marL="342900" indent="-342900" algn="just">
                  <a:buFont typeface="Arial" panose="020B0604020202020204" pitchFamily="34" charset="0"/>
                  <a:buChar char="•"/>
                  <a:defRPr sz="2000">
                    <a:solidFill>
                      <a:srgbClr val="212121"/>
                    </a:solidFill>
                    <a:latin typeface="Arial"/>
                  </a:defRPr>
                </a:pPr>
                <a:r>
                  <a:rPr lang="en-CA" sz="1600" b="1" dirty="0"/>
                  <a:t>Callout:</a:t>
                </a:r>
                <a:r>
                  <a:rPr lang="en-CA" sz="1600" dirty="0"/>
                  <a:t> Crossover ≈ 19:1 (RF overtakes LR).</a:t>
                </a:r>
                <a:endParaRPr lang="en-CA" sz="1600" b="0" dirty="0"/>
              </a:p>
            </p:txBody>
          </p:sp>
        </mc:Choice>
        <mc:Fallback xmlns="">
          <p:sp>
            <p:nvSpPr>
              <p:cNvPr id="6" name="TextBox 5">
                <a:extLst>
                  <a:ext uri="{FF2B5EF4-FFF2-40B4-BE49-F238E27FC236}">
                    <a16:creationId xmlns:a16="http://schemas.microsoft.com/office/drawing/2014/main" id="{E8AF5F31-6A36-C469-5C60-17E4A62C8739}"/>
                  </a:ext>
                </a:extLst>
              </p:cNvPr>
              <p:cNvSpPr txBox="1">
                <a:spLocks noRot="1" noChangeAspect="1" noMove="1" noResize="1" noEditPoints="1" noAdjustHandles="1" noChangeArrowheads="1" noChangeShapeType="1" noTextEdit="1"/>
              </p:cNvSpPr>
              <p:nvPr/>
            </p:nvSpPr>
            <p:spPr>
              <a:xfrm>
                <a:off x="548640" y="1737360"/>
                <a:ext cx="5669280" cy="1969770"/>
              </a:xfrm>
              <a:prstGeom prst="rect">
                <a:avLst/>
              </a:prstGeom>
              <a:blipFill>
                <a:blip r:embed="rId2"/>
                <a:stretch>
                  <a:fillRect l="-447" t="-8974" r="-671" b="-5769"/>
                </a:stretch>
              </a:blipFill>
            </p:spPr>
            <p:txBody>
              <a:bodyPr/>
              <a:lstStyle/>
              <a:p>
                <a:r>
                  <a:rPr lang="en-US">
                    <a:noFill/>
                  </a:rPr>
                  <a:t> </a:t>
                </a:r>
              </a:p>
            </p:txBody>
          </p:sp>
        </mc:Fallback>
      </mc:AlternateContent>
      <p:pic>
        <p:nvPicPr>
          <p:cNvPr id="11" name="Picture 10" descr="A graph of a cost comparison&#10;&#10;AI-generated content may be incorrect.">
            <a:extLst>
              <a:ext uri="{FF2B5EF4-FFF2-40B4-BE49-F238E27FC236}">
                <a16:creationId xmlns:a16="http://schemas.microsoft.com/office/drawing/2014/main" id="{D9DD08A7-6F9B-1FBF-8FCC-A5A7D4C874E1}"/>
              </a:ext>
            </a:extLst>
          </p:cNvPr>
          <p:cNvPicPr>
            <a:picLocks noChangeAspect="1"/>
          </p:cNvPicPr>
          <p:nvPr/>
        </p:nvPicPr>
        <p:blipFill>
          <a:blip r:embed="rId3"/>
          <a:stretch>
            <a:fillRect/>
          </a:stretch>
        </p:blipFill>
        <p:spPr>
          <a:xfrm>
            <a:off x="6473825" y="939153"/>
            <a:ext cx="5166360" cy="2802093"/>
          </a:xfrm>
          <a:prstGeom prst="rect">
            <a:avLst/>
          </a:prstGeom>
        </p:spPr>
      </p:pic>
      <p:pic>
        <p:nvPicPr>
          <p:cNvPr id="13" name="Picture 12" descr="A graph with a line and a red line&#10;&#10;AI-generated content may be incorrect.">
            <a:extLst>
              <a:ext uri="{FF2B5EF4-FFF2-40B4-BE49-F238E27FC236}">
                <a16:creationId xmlns:a16="http://schemas.microsoft.com/office/drawing/2014/main" id="{FE82F9B1-E713-8657-87A0-40FCDBE14385}"/>
              </a:ext>
            </a:extLst>
          </p:cNvPr>
          <p:cNvPicPr>
            <a:picLocks noChangeAspect="1"/>
          </p:cNvPicPr>
          <p:nvPr/>
        </p:nvPicPr>
        <p:blipFill>
          <a:blip r:embed="rId4"/>
          <a:stretch>
            <a:fillRect/>
          </a:stretch>
        </p:blipFill>
        <p:spPr>
          <a:xfrm>
            <a:off x="2755139" y="3811666"/>
            <a:ext cx="3412741" cy="2508443"/>
          </a:xfrm>
          <a:prstGeom prst="rect">
            <a:avLst/>
          </a:prstGeom>
        </p:spPr>
      </p:pic>
      <p:pic>
        <p:nvPicPr>
          <p:cNvPr id="15" name="Picture 14" descr="A graph with a line&#10;&#10;AI-generated content may be incorrect.">
            <a:extLst>
              <a:ext uri="{FF2B5EF4-FFF2-40B4-BE49-F238E27FC236}">
                <a16:creationId xmlns:a16="http://schemas.microsoft.com/office/drawing/2014/main" id="{5F150C4E-6B28-1EC9-1D58-7326EF1B8CF7}"/>
              </a:ext>
            </a:extLst>
          </p:cNvPr>
          <p:cNvPicPr>
            <a:picLocks noChangeAspect="1"/>
          </p:cNvPicPr>
          <p:nvPr/>
        </p:nvPicPr>
        <p:blipFill>
          <a:blip r:embed="rId5"/>
          <a:srcRect l="5004"/>
          <a:stretch>
            <a:fillRect/>
          </a:stretch>
        </p:blipFill>
        <p:spPr>
          <a:xfrm>
            <a:off x="6341820" y="3823323"/>
            <a:ext cx="3241956" cy="2508443"/>
          </a:xfrm>
          <a:prstGeom prst="rect">
            <a:avLst/>
          </a:prstGeom>
        </p:spPr>
      </p:pic>
      <p:sp>
        <p:nvSpPr>
          <p:cNvPr id="16" name="TextBox 15">
            <a:extLst>
              <a:ext uri="{FF2B5EF4-FFF2-40B4-BE49-F238E27FC236}">
                <a16:creationId xmlns:a16="http://schemas.microsoft.com/office/drawing/2014/main" id="{34FF7844-FF03-DD6E-7D81-E8B3E64F954A}"/>
              </a:ext>
            </a:extLst>
          </p:cNvPr>
          <p:cNvSpPr txBox="1"/>
          <p:nvPr/>
        </p:nvSpPr>
        <p:spPr>
          <a:xfrm>
            <a:off x="4243809" y="6471273"/>
            <a:ext cx="3701206" cy="276999"/>
          </a:xfrm>
          <a:prstGeom prst="rect">
            <a:avLst/>
          </a:prstGeom>
          <a:noFill/>
        </p:spPr>
        <p:txBody>
          <a:bodyPr wrap="none">
            <a:spAutoFit/>
          </a:bodyPr>
          <a:lstStyle/>
          <a:p>
            <a:pPr algn="ctr">
              <a:defRPr sz="1200">
                <a:solidFill>
                  <a:srgbClr val="787878"/>
                </a:solidFill>
                <a:latin typeface="Arial"/>
              </a:defRPr>
            </a:pPr>
            <a:r>
              <a:rPr lang="en-CA" dirty="0"/>
              <a:t>@Himanshu Saini • McMaster Alum • Data Scientist</a:t>
            </a:r>
          </a:p>
        </p:txBody>
      </p:sp>
    </p:spTree>
    <p:extLst>
      <p:ext uri="{BB962C8B-B14F-4D97-AF65-F5344CB8AC3E}">
        <p14:creationId xmlns:p14="http://schemas.microsoft.com/office/powerpoint/2010/main" val="54046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198</TotalTime>
  <Words>758</Words>
  <Application>Microsoft Macintosh PowerPoint</Application>
  <PresentationFormat>Custom</PresentationFormat>
  <Paragraphs>84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Himanshu Saini</cp:lastModifiedBy>
  <cp:revision>22</cp:revision>
  <dcterms:created xsi:type="dcterms:W3CDTF">2013-01-27T09:14:16Z</dcterms:created>
  <dcterms:modified xsi:type="dcterms:W3CDTF">2025-09-09T19:35:35Z</dcterms:modified>
  <cp:category/>
</cp:coreProperties>
</file>